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32918400" cy="21945600"/>
  <p:notesSz cx="6716713" cy="9239250"/>
  <p:defaultTextStyle>
    <a:defPPr>
      <a:defRPr lang="en-US"/>
    </a:defPPr>
    <a:lvl1pPr algn="l" rtl="0" eaLnBrk="0" fontAlgn="base" hangingPunct="0">
      <a:spcBef>
        <a:spcPct val="0"/>
      </a:spcBef>
      <a:spcAft>
        <a:spcPct val="0"/>
      </a:spcAft>
      <a:defRPr sz="1714" kern="1200">
        <a:solidFill>
          <a:schemeClr val="tx1"/>
        </a:solidFill>
        <a:latin typeface="Times New Roman" panose="02020603050405020304" pitchFamily="18" charset="0"/>
        <a:ea typeface="+mn-ea"/>
        <a:cs typeface="+mn-cs"/>
      </a:defRPr>
    </a:lvl1pPr>
    <a:lvl2pPr marL="326508" algn="l" rtl="0" eaLnBrk="0" fontAlgn="base" hangingPunct="0">
      <a:spcBef>
        <a:spcPct val="0"/>
      </a:spcBef>
      <a:spcAft>
        <a:spcPct val="0"/>
      </a:spcAft>
      <a:defRPr sz="1714" kern="1200">
        <a:solidFill>
          <a:schemeClr val="tx1"/>
        </a:solidFill>
        <a:latin typeface="Times New Roman" panose="02020603050405020304" pitchFamily="18" charset="0"/>
        <a:ea typeface="+mn-ea"/>
        <a:cs typeface="+mn-cs"/>
      </a:defRPr>
    </a:lvl2pPr>
    <a:lvl3pPr marL="653017" algn="l" rtl="0" eaLnBrk="0" fontAlgn="base" hangingPunct="0">
      <a:spcBef>
        <a:spcPct val="0"/>
      </a:spcBef>
      <a:spcAft>
        <a:spcPct val="0"/>
      </a:spcAft>
      <a:defRPr sz="1714" kern="1200">
        <a:solidFill>
          <a:schemeClr val="tx1"/>
        </a:solidFill>
        <a:latin typeface="Times New Roman" panose="02020603050405020304" pitchFamily="18" charset="0"/>
        <a:ea typeface="+mn-ea"/>
        <a:cs typeface="+mn-cs"/>
      </a:defRPr>
    </a:lvl3pPr>
    <a:lvl4pPr marL="979526" algn="l" rtl="0" eaLnBrk="0" fontAlgn="base" hangingPunct="0">
      <a:spcBef>
        <a:spcPct val="0"/>
      </a:spcBef>
      <a:spcAft>
        <a:spcPct val="0"/>
      </a:spcAft>
      <a:defRPr sz="1714" kern="1200">
        <a:solidFill>
          <a:schemeClr val="tx1"/>
        </a:solidFill>
        <a:latin typeface="Times New Roman" panose="02020603050405020304" pitchFamily="18" charset="0"/>
        <a:ea typeface="+mn-ea"/>
        <a:cs typeface="+mn-cs"/>
      </a:defRPr>
    </a:lvl4pPr>
    <a:lvl5pPr marL="1306034" algn="l" rtl="0" eaLnBrk="0" fontAlgn="base" hangingPunct="0">
      <a:spcBef>
        <a:spcPct val="0"/>
      </a:spcBef>
      <a:spcAft>
        <a:spcPct val="0"/>
      </a:spcAft>
      <a:defRPr sz="1714" kern="1200">
        <a:solidFill>
          <a:schemeClr val="tx1"/>
        </a:solidFill>
        <a:latin typeface="Times New Roman" panose="02020603050405020304" pitchFamily="18" charset="0"/>
        <a:ea typeface="+mn-ea"/>
        <a:cs typeface="+mn-cs"/>
      </a:defRPr>
    </a:lvl5pPr>
    <a:lvl6pPr marL="1632544" algn="l" defTabSz="653017" rtl="0" eaLnBrk="1" latinLnBrk="0" hangingPunct="1">
      <a:defRPr sz="1714" kern="1200">
        <a:solidFill>
          <a:schemeClr val="tx1"/>
        </a:solidFill>
        <a:latin typeface="Times New Roman" panose="02020603050405020304" pitchFamily="18" charset="0"/>
        <a:ea typeface="+mn-ea"/>
        <a:cs typeface="+mn-cs"/>
      </a:defRPr>
    </a:lvl6pPr>
    <a:lvl7pPr marL="1959053" algn="l" defTabSz="653017" rtl="0" eaLnBrk="1" latinLnBrk="0" hangingPunct="1">
      <a:defRPr sz="1714" kern="1200">
        <a:solidFill>
          <a:schemeClr val="tx1"/>
        </a:solidFill>
        <a:latin typeface="Times New Roman" panose="02020603050405020304" pitchFamily="18" charset="0"/>
        <a:ea typeface="+mn-ea"/>
        <a:cs typeface="+mn-cs"/>
      </a:defRPr>
    </a:lvl7pPr>
    <a:lvl8pPr marL="2285561" algn="l" defTabSz="653017" rtl="0" eaLnBrk="1" latinLnBrk="0" hangingPunct="1">
      <a:defRPr sz="1714" kern="1200">
        <a:solidFill>
          <a:schemeClr val="tx1"/>
        </a:solidFill>
        <a:latin typeface="Times New Roman" panose="02020603050405020304" pitchFamily="18" charset="0"/>
        <a:ea typeface="+mn-ea"/>
        <a:cs typeface="+mn-cs"/>
      </a:defRPr>
    </a:lvl8pPr>
    <a:lvl9pPr marL="2612071" algn="l" defTabSz="653017" rtl="0" eaLnBrk="1" latinLnBrk="0" hangingPunct="1">
      <a:defRPr sz="1714"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7520" userDrawn="1">
          <p15:clr>
            <a:srgbClr val="A4A3A4"/>
          </p15:clr>
        </p15:guide>
        <p15:guide id="2" pos="10080" userDrawn="1">
          <p15:clr>
            <a:srgbClr val="A4A3A4"/>
          </p15:clr>
        </p15:guide>
      </p15:sldGuideLst>
    </p:ext>
    <p:ext uri="{2D200454-40CA-4A62-9FC3-DE9A4176ACB9}">
      <p15:notesGuideLst xmlns:p15="http://schemas.microsoft.com/office/powerpoint/2012/main">
        <p15:guide id="1" orient="horz" pos="2910">
          <p15:clr>
            <a:srgbClr val="A4A3A4"/>
          </p15:clr>
        </p15:guide>
        <p15:guide id="2" pos="211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203E"/>
    <a:srgbClr val="071F3D"/>
    <a:srgbClr val="173C77"/>
    <a:srgbClr val="84203F"/>
    <a:srgbClr val="6A6BC5"/>
    <a:srgbClr val="2A2AB0"/>
    <a:srgbClr val="5959A5"/>
    <a:srgbClr val="000000"/>
    <a:srgbClr val="B3B3B3"/>
    <a:srgbClr val="441F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99" autoAdjust="0"/>
    <p:restoredTop sz="50000" autoAdjust="0"/>
  </p:normalViewPr>
  <p:slideViewPr>
    <p:cSldViewPr>
      <p:cViewPr>
        <p:scale>
          <a:sx n="61" d="100"/>
          <a:sy n="61" d="100"/>
        </p:scale>
        <p:origin x="-2352" y="-2712"/>
      </p:cViewPr>
      <p:guideLst>
        <p:guide orient="horz" pos="7520"/>
        <p:guide pos="100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37" d="100"/>
          <a:sy n="37" d="100"/>
        </p:scale>
        <p:origin x="-1488" y="-84"/>
      </p:cViewPr>
      <p:guideLst>
        <p:guide orient="horz" pos="2910"/>
        <p:guide pos="2115"/>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jpg>
</file>

<file path=ppt/media/image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895600" cy="457200"/>
          </a:xfrm>
          <a:prstGeom prst="rect">
            <a:avLst/>
          </a:prstGeom>
          <a:noFill/>
          <a:ln w="9525">
            <a:noFill/>
            <a:miter lim="800000"/>
            <a:headEnd/>
            <a:tailEnd/>
          </a:ln>
          <a:effectLst/>
        </p:spPr>
        <p:txBody>
          <a:bodyPr vert="horz" wrap="square" lIns="91433" tIns="45716" rIns="91433" bIns="45716" numCol="1" anchor="t" anchorCtr="0" compatLnSpc="1">
            <a:prstTxWarp prst="textNoShape">
              <a:avLst/>
            </a:prstTxWarp>
          </a:bodyPr>
          <a:lstStyle>
            <a:lvl1pPr>
              <a:defRPr sz="1200">
                <a:effectLst/>
                <a:latin typeface="Times New Roman"/>
              </a:defRPr>
            </a:lvl1pPr>
          </a:lstStyle>
          <a:p>
            <a:pPr>
              <a:defRPr/>
            </a:pPr>
            <a:endParaRPr lang="en-US"/>
          </a:p>
        </p:txBody>
      </p:sp>
      <p:sp>
        <p:nvSpPr>
          <p:cNvPr id="4099" name="Rectangle 3"/>
          <p:cNvSpPr>
            <a:spLocks noGrp="1" noChangeArrowheads="1"/>
          </p:cNvSpPr>
          <p:nvPr>
            <p:ph type="dt" idx="1"/>
          </p:nvPr>
        </p:nvSpPr>
        <p:spPr bwMode="auto">
          <a:xfrm>
            <a:off x="3810000" y="0"/>
            <a:ext cx="2895600" cy="457200"/>
          </a:xfrm>
          <a:prstGeom prst="rect">
            <a:avLst/>
          </a:prstGeom>
          <a:noFill/>
          <a:ln w="9525">
            <a:noFill/>
            <a:miter lim="800000"/>
            <a:headEnd/>
            <a:tailEnd/>
          </a:ln>
          <a:effectLst/>
        </p:spPr>
        <p:txBody>
          <a:bodyPr vert="horz" wrap="square" lIns="91433" tIns="45716" rIns="91433" bIns="45716" numCol="1" anchor="t" anchorCtr="0" compatLnSpc="1">
            <a:prstTxWarp prst="textNoShape">
              <a:avLst/>
            </a:prstTxWarp>
          </a:bodyPr>
          <a:lstStyle>
            <a:lvl1pPr algn="r">
              <a:defRPr sz="1200">
                <a:effectLst/>
                <a:latin typeface="Times New Roman"/>
              </a:defRPr>
            </a:lvl1pPr>
          </a:lstStyle>
          <a:p>
            <a:pPr>
              <a:defRPr/>
            </a:pPr>
            <a:endParaRPr lang="en-US"/>
          </a:p>
        </p:txBody>
      </p:sp>
      <p:sp>
        <p:nvSpPr>
          <p:cNvPr id="2052" name="Rectangle 4"/>
          <p:cNvSpPr>
            <a:spLocks noGrp="1" noRot="1" noChangeAspect="1" noChangeArrowheads="1" noTextEdit="1"/>
          </p:cNvSpPr>
          <p:nvPr>
            <p:ph type="sldImg" idx="2"/>
          </p:nvPr>
        </p:nvSpPr>
        <p:spPr bwMode="auto">
          <a:xfrm>
            <a:off x="723900" y="685800"/>
            <a:ext cx="5257800" cy="35052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01" name="Rectangle 5"/>
          <p:cNvSpPr>
            <a:spLocks noGrp="1" noChangeArrowheads="1"/>
          </p:cNvSpPr>
          <p:nvPr>
            <p:ph type="body" sz="quarter" idx="3"/>
          </p:nvPr>
        </p:nvSpPr>
        <p:spPr bwMode="auto">
          <a:xfrm>
            <a:off x="914400" y="4419600"/>
            <a:ext cx="4876800" cy="4114800"/>
          </a:xfrm>
          <a:prstGeom prst="rect">
            <a:avLst/>
          </a:prstGeom>
          <a:noFill/>
          <a:ln w="9525">
            <a:noFill/>
            <a:miter lim="800000"/>
            <a:headEnd/>
            <a:tailEnd/>
          </a:ln>
          <a:effectLst/>
        </p:spPr>
        <p:txBody>
          <a:bodyPr vert="horz" wrap="square" lIns="91433" tIns="45716" rIns="91433" bIns="4571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763000"/>
            <a:ext cx="2895600" cy="457200"/>
          </a:xfrm>
          <a:prstGeom prst="rect">
            <a:avLst/>
          </a:prstGeom>
          <a:noFill/>
          <a:ln w="9525">
            <a:noFill/>
            <a:miter lim="800000"/>
            <a:headEnd/>
            <a:tailEnd/>
          </a:ln>
          <a:effectLst/>
        </p:spPr>
        <p:txBody>
          <a:bodyPr vert="horz" wrap="square" lIns="91433" tIns="45716" rIns="91433" bIns="45716" numCol="1" anchor="b" anchorCtr="0" compatLnSpc="1">
            <a:prstTxWarp prst="textNoShape">
              <a:avLst/>
            </a:prstTxWarp>
          </a:bodyPr>
          <a:lstStyle>
            <a:lvl1pPr>
              <a:defRPr sz="1200">
                <a:effectLst/>
                <a:latin typeface="Times New Roman"/>
              </a:defRPr>
            </a:lvl1pPr>
          </a:lstStyle>
          <a:p>
            <a:pPr>
              <a:defRPr/>
            </a:pPr>
            <a:endParaRPr lang="en-US"/>
          </a:p>
        </p:txBody>
      </p:sp>
      <p:sp>
        <p:nvSpPr>
          <p:cNvPr id="4103" name="Rectangle 7"/>
          <p:cNvSpPr>
            <a:spLocks noGrp="1" noChangeArrowheads="1"/>
          </p:cNvSpPr>
          <p:nvPr>
            <p:ph type="sldNum" sz="quarter" idx="5"/>
          </p:nvPr>
        </p:nvSpPr>
        <p:spPr bwMode="auto">
          <a:xfrm>
            <a:off x="3810000" y="8763000"/>
            <a:ext cx="2895600" cy="457200"/>
          </a:xfrm>
          <a:prstGeom prst="rect">
            <a:avLst/>
          </a:prstGeom>
          <a:noFill/>
          <a:ln w="9525">
            <a:noFill/>
            <a:miter lim="800000"/>
            <a:headEnd/>
            <a:tailEnd/>
          </a:ln>
          <a:effectLst/>
        </p:spPr>
        <p:txBody>
          <a:bodyPr vert="horz" wrap="square" lIns="91433" tIns="45716" rIns="91433" bIns="45716" numCol="1" anchor="b" anchorCtr="0" compatLnSpc="1">
            <a:prstTxWarp prst="textNoShape">
              <a:avLst/>
            </a:prstTxWarp>
          </a:bodyPr>
          <a:lstStyle>
            <a:lvl1pPr algn="r">
              <a:defRPr sz="1200" smtClean="0"/>
            </a:lvl1pPr>
          </a:lstStyle>
          <a:p>
            <a:pPr>
              <a:defRPr/>
            </a:pPr>
            <a:fld id="{4C693F42-F135-45F7-BB7B-87B419666491}" type="slidenum">
              <a:rPr lang="en-US" altLang="en-US"/>
              <a:pPr>
                <a:defRPr/>
              </a:pPr>
              <a:t>‹#›</a:t>
            </a:fld>
            <a:endParaRPr lang="en-US" altLang="en-US"/>
          </a:p>
        </p:txBody>
      </p:sp>
    </p:spTree>
    <p:extLst>
      <p:ext uri="{BB962C8B-B14F-4D97-AF65-F5344CB8AC3E}">
        <p14:creationId xmlns:p14="http://schemas.microsoft.com/office/powerpoint/2010/main" val="23211375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857" kern="1200">
        <a:solidFill>
          <a:schemeClr val="tx1"/>
        </a:solidFill>
        <a:latin typeface="Times New Roman"/>
        <a:ea typeface="+mn-ea"/>
        <a:cs typeface="+mn-cs"/>
      </a:defRPr>
    </a:lvl1pPr>
    <a:lvl2pPr marL="326508" algn="l" rtl="0" eaLnBrk="0" fontAlgn="base" hangingPunct="0">
      <a:spcBef>
        <a:spcPct val="30000"/>
      </a:spcBef>
      <a:spcAft>
        <a:spcPct val="0"/>
      </a:spcAft>
      <a:defRPr sz="857" kern="1200">
        <a:solidFill>
          <a:schemeClr val="tx1"/>
        </a:solidFill>
        <a:latin typeface="Times New Roman"/>
        <a:ea typeface="+mn-ea"/>
        <a:cs typeface="+mn-cs"/>
      </a:defRPr>
    </a:lvl2pPr>
    <a:lvl3pPr marL="653017" algn="l" rtl="0" eaLnBrk="0" fontAlgn="base" hangingPunct="0">
      <a:spcBef>
        <a:spcPct val="30000"/>
      </a:spcBef>
      <a:spcAft>
        <a:spcPct val="0"/>
      </a:spcAft>
      <a:defRPr sz="857" kern="1200">
        <a:solidFill>
          <a:schemeClr val="tx1"/>
        </a:solidFill>
        <a:latin typeface="Times New Roman"/>
        <a:ea typeface="+mn-ea"/>
        <a:cs typeface="+mn-cs"/>
      </a:defRPr>
    </a:lvl3pPr>
    <a:lvl4pPr marL="979526" algn="l" rtl="0" eaLnBrk="0" fontAlgn="base" hangingPunct="0">
      <a:spcBef>
        <a:spcPct val="30000"/>
      </a:spcBef>
      <a:spcAft>
        <a:spcPct val="0"/>
      </a:spcAft>
      <a:defRPr sz="857" kern="1200">
        <a:solidFill>
          <a:schemeClr val="tx1"/>
        </a:solidFill>
        <a:latin typeface="Times New Roman"/>
        <a:ea typeface="+mn-ea"/>
        <a:cs typeface="+mn-cs"/>
      </a:defRPr>
    </a:lvl4pPr>
    <a:lvl5pPr marL="1306034" algn="l" rtl="0" eaLnBrk="0" fontAlgn="base" hangingPunct="0">
      <a:spcBef>
        <a:spcPct val="30000"/>
      </a:spcBef>
      <a:spcAft>
        <a:spcPct val="0"/>
      </a:spcAft>
      <a:defRPr sz="857" kern="1200">
        <a:solidFill>
          <a:schemeClr val="tx1"/>
        </a:solidFill>
        <a:latin typeface="Times New Roman"/>
        <a:ea typeface="+mn-ea"/>
        <a:cs typeface="+mn-cs"/>
      </a:defRPr>
    </a:lvl5pPr>
    <a:lvl6pPr marL="1632544" algn="l" defTabSz="653017" rtl="0" eaLnBrk="1" latinLnBrk="0" hangingPunct="1">
      <a:defRPr sz="857" kern="1200">
        <a:solidFill>
          <a:schemeClr val="tx1"/>
        </a:solidFill>
        <a:latin typeface="+mn-lt"/>
        <a:ea typeface="+mn-ea"/>
        <a:cs typeface="+mn-cs"/>
      </a:defRPr>
    </a:lvl6pPr>
    <a:lvl7pPr marL="1959053" algn="l" defTabSz="653017" rtl="0" eaLnBrk="1" latinLnBrk="0" hangingPunct="1">
      <a:defRPr sz="857" kern="1200">
        <a:solidFill>
          <a:schemeClr val="tx1"/>
        </a:solidFill>
        <a:latin typeface="+mn-lt"/>
        <a:ea typeface="+mn-ea"/>
        <a:cs typeface="+mn-cs"/>
      </a:defRPr>
    </a:lvl7pPr>
    <a:lvl8pPr marL="2285561" algn="l" defTabSz="653017" rtl="0" eaLnBrk="1" latinLnBrk="0" hangingPunct="1">
      <a:defRPr sz="857" kern="1200">
        <a:solidFill>
          <a:schemeClr val="tx1"/>
        </a:solidFill>
        <a:latin typeface="+mn-lt"/>
        <a:ea typeface="+mn-ea"/>
        <a:cs typeface="+mn-cs"/>
      </a:defRPr>
    </a:lvl8pPr>
    <a:lvl9pPr marL="2612071" algn="l" defTabSz="653017" rtl="0" eaLnBrk="1" latinLnBrk="0" hangingPunct="1">
      <a:defRPr sz="85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23900" y="685800"/>
            <a:ext cx="5257800" cy="35052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4C693F42-F135-45F7-BB7B-87B419666491}" type="slidenum">
              <a:rPr lang="en-US" altLang="en-US" smtClean="0"/>
              <a:pPr>
                <a:defRPr/>
              </a:pPr>
              <a:t>1</a:t>
            </a:fld>
            <a:endParaRPr lang="en-US" altLang="en-US"/>
          </a:p>
        </p:txBody>
      </p:sp>
    </p:spTree>
    <p:extLst>
      <p:ext uri="{BB962C8B-B14F-4D97-AF65-F5344CB8AC3E}">
        <p14:creationId xmlns:p14="http://schemas.microsoft.com/office/powerpoint/2010/main" val="430779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357" y="6817785"/>
            <a:ext cx="27979687" cy="4703233"/>
          </a:xfrm>
        </p:spPr>
        <p:txBody>
          <a:bodyPr/>
          <a:lstStyle/>
          <a:p>
            <a:r>
              <a:rPr lang="en-US"/>
              <a:t>Click to edit Master title style</a:t>
            </a:r>
          </a:p>
        </p:txBody>
      </p:sp>
      <p:sp>
        <p:nvSpPr>
          <p:cNvPr id="3" name="Subtitle 2"/>
          <p:cNvSpPr>
            <a:spLocks noGrp="1"/>
          </p:cNvSpPr>
          <p:nvPr>
            <p:ph type="subTitle" idx="1"/>
          </p:nvPr>
        </p:nvSpPr>
        <p:spPr>
          <a:xfrm>
            <a:off x="4937526" y="12435418"/>
            <a:ext cx="23043356" cy="5609167"/>
          </a:xfrm>
        </p:spPr>
        <p:txBody>
          <a:bodyPr/>
          <a:lstStyle>
            <a:lvl1pPr marL="0" indent="0" algn="ctr">
              <a:buNone/>
              <a:defRPr/>
            </a:lvl1pPr>
            <a:lvl2pPr marL="304848" indent="0" algn="ctr">
              <a:buNone/>
              <a:defRPr/>
            </a:lvl2pPr>
            <a:lvl3pPr marL="609698" indent="0" algn="ctr">
              <a:buNone/>
              <a:defRPr/>
            </a:lvl3pPr>
            <a:lvl4pPr marL="914546" indent="0" algn="ctr">
              <a:buNone/>
              <a:defRPr/>
            </a:lvl4pPr>
            <a:lvl5pPr marL="1219394" indent="0" algn="ctr">
              <a:buNone/>
              <a:defRPr/>
            </a:lvl5pPr>
            <a:lvl6pPr marL="1524245" indent="0" algn="ctr">
              <a:buNone/>
              <a:defRPr/>
            </a:lvl6pPr>
            <a:lvl7pPr marL="1829093" indent="0" algn="ctr">
              <a:buNone/>
              <a:defRPr/>
            </a:lvl7pPr>
            <a:lvl8pPr marL="2133941" indent="0" algn="ctr">
              <a:buNone/>
              <a:defRPr/>
            </a:lvl8pPr>
            <a:lvl9pPr marL="243879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84D5221C-C1CA-41D2-B84C-BF8AB4313193}" type="slidenum">
              <a:rPr lang="en-US" altLang="en-US"/>
              <a:pPr>
                <a:defRPr/>
              </a:pPr>
              <a:t>‹#›</a:t>
            </a:fld>
            <a:endParaRPr lang="en-US" altLang="en-US"/>
          </a:p>
        </p:txBody>
      </p:sp>
    </p:spTree>
    <p:extLst>
      <p:ext uri="{BB962C8B-B14F-4D97-AF65-F5344CB8AC3E}">
        <p14:creationId xmlns:p14="http://schemas.microsoft.com/office/powerpoint/2010/main" val="3500131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6BF7458C-4860-435D-8380-F7E158FF9510}" type="slidenum">
              <a:rPr lang="en-US" altLang="en-US"/>
              <a:pPr>
                <a:defRPr/>
              </a:pPr>
              <a:t>‹#›</a:t>
            </a:fld>
            <a:endParaRPr lang="en-US" altLang="en-US"/>
          </a:p>
        </p:txBody>
      </p:sp>
    </p:spTree>
    <p:extLst>
      <p:ext uri="{BB962C8B-B14F-4D97-AF65-F5344CB8AC3E}">
        <p14:creationId xmlns:p14="http://schemas.microsoft.com/office/powerpoint/2010/main" val="1343348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455314" y="1949450"/>
            <a:ext cx="6994922" cy="175577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468169" y="1949450"/>
            <a:ext cx="20872847" cy="175577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59CED081-674E-432C-8EB0-97BB48C46401}" type="slidenum">
              <a:rPr lang="en-US" altLang="en-US"/>
              <a:pPr>
                <a:defRPr/>
              </a:pPr>
              <a:t>‹#›</a:t>
            </a:fld>
            <a:endParaRPr lang="en-US" altLang="en-US"/>
          </a:p>
        </p:txBody>
      </p:sp>
    </p:spTree>
    <p:extLst>
      <p:ext uri="{BB962C8B-B14F-4D97-AF65-F5344CB8AC3E}">
        <p14:creationId xmlns:p14="http://schemas.microsoft.com/office/powerpoint/2010/main" val="10121530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59371F3F-4CB2-4B89-9463-CC54EFA744CC}" type="slidenum">
              <a:rPr lang="en-US" altLang="en-US"/>
              <a:pPr>
                <a:defRPr/>
              </a:pPr>
              <a:t>‹#›</a:t>
            </a:fld>
            <a:endParaRPr lang="en-US" altLang="en-US"/>
          </a:p>
        </p:txBody>
      </p:sp>
    </p:spTree>
    <p:extLst>
      <p:ext uri="{BB962C8B-B14F-4D97-AF65-F5344CB8AC3E}">
        <p14:creationId xmlns:p14="http://schemas.microsoft.com/office/powerpoint/2010/main" val="228264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5" y="14102295"/>
            <a:ext cx="27980879" cy="4358216"/>
          </a:xfrm>
        </p:spPr>
        <p:txBody>
          <a:bodyPr anchor="t"/>
          <a:lstStyle>
            <a:lvl1pPr algn="l">
              <a:defRPr sz="2666" b="1" cap="all"/>
            </a:lvl1pPr>
          </a:lstStyle>
          <a:p>
            <a:r>
              <a:rPr lang="en-US"/>
              <a:t>Click to edit Master title style</a:t>
            </a:r>
          </a:p>
        </p:txBody>
      </p:sp>
      <p:sp>
        <p:nvSpPr>
          <p:cNvPr id="3" name="Text Placeholder 2"/>
          <p:cNvSpPr>
            <a:spLocks noGrp="1"/>
          </p:cNvSpPr>
          <p:nvPr>
            <p:ph type="body" idx="1"/>
          </p:nvPr>
        </p:nvSpPr>
        <p:spPr>
          <a:xfrm>
            <a:off x="2600325" y="9301692"/>
            <a:ext cx="27980879" cy="4800600"/>
          </a:xfrm>
        </p:spPr>
        <p:txBody>
          <a:bodyPr anchor="b"/>
          <a:lstStyle>
            <a:lvl1pPr marL="0" indent="0">
              <a:buNone/>
              <a:defRPr sz="1333"/>
            </a:lvl1pPr>
            <a:lvl2pPr marL="304848" indent="0">
              <a:buNone/>
              <a:defRPr sz="1200"/>
            </a:lvl2pPr>
            <a:lvl3pPr marL="609698" indent="0">
              <a:buNone/>
              <a:defRPr sz="1067"/>
            </a:lvl3pPr>
            <a:lvl4pPr marL="914546" indent="0">
              <a:buNone/>
              <a:defRPr sz="934"/>
            </a:lvl4pPr>
            <a:lvl5pPr marL="1219394" indent="0">
              <a:buNone/>
              <a:defRPr sz="934"/>
            </a:lvl5pPr>
            <a:lvl6pPr marL="1524245" indent="0">
              <a:buNone/>
              <a:defRPr sz="934"/>
            </a:lvl6pPr>
            <a:lvl7pPr marL="1829093" indent="0">
              <a:buNone/>
              <a:defRPr sz="934"/>
            </a:lvl7pPr>
            <a:lvl8pPr marL="2133941" indent="0">
              <a:buNone/>
              <a:defRPr sz="934"/>
            </a:lvl8pPr>
            <a:lvl9pPr marL="2438790" indent="0">
              <a:buNone/>
              <a:defRPr sz="934"/>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A993B84E-27A1-4EDE-8E36-FE4C2E54BC8E}" type="slidenum">
              <a:rPr lang="en-US" altLang="en-US"/>
              <a:pPr>
                <a:defRPr/>
              </a:pPr>
              <a:t>‹#›</a:t>
            </a:fld>
            <a:endParaRPr lang="en-US" altLang="en-US"/>
          </a:p>
        </p:txBody>
      </p:sp>
    </p:spTree>
    <p:extLst>
      <p:ext uri="{BB962C8B-B14F-4D97-AF65-F5344CB8AC3E}">
        <p14:creationId xmlns:p14="http://schemas.microsoft.com/office/powerpoint/2010/main" val="2830884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468166" y="6342595"/>
            <a:ext cx="13933884" cy="13164608"/>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516352" y="6342595"/>
            <a:ext cx="13933885" cy="13164608"/>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6B82E04C-101E-4F0D-81E3-DC88FFA02859}" type="slidenum">
              <a:rPr lang="en-US" altLang="en-US"/>
              <a:pPr>
                <a:defRPr/>
              </a:pPr>
              <a:t>‹#›</a:t>
            </a:fld>
            <a:endParaRPr lang="en-US" altLang="en-US"/>
          </a:p>
        </p:txBody>
      </p:sp>
    </p:spTree>
    <p:extLst>
      <p:ext uri="{BB962C8B-B14F-4D97-AF65-F5344CB8AC3E}">
        <p14:creationId xmlns:p14="http://schemas.microsoft.com/office/powerpoint/2010/main" val="1792145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444" y="878417"/>
            <a:ext cx="29627513" cy="36576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446" y="4912785"/>
            <a:ext cx="14544676" cy="2046817"/>
          </a:xfrm>
        </p:spPr>
        <p:txBody>
          <a:bodyPr anchor="b"/>
          <a:lstStyle>
            <a:lvl1pPr marL="0" indent="0">
              <a:buNone/>
              <a:defRPr sz="1600" b="1"/>
            </a:lvl1pPr>
            <a:lvl2pPr marL="304848" indent="0">
              <a:buNone/>
              <a:defRPr sz="1333" b="1"/>
            </a:lvl2pPr>
            <a:lvl3pPr marL="609698" indent="0">
              <a:buNone/>
              <a:defRPr sz="1200" b="1"/>
            </a:lvl3pPr>
            <a:lvl4pPr marL="914546" indent="0">
              <a:buNone/>
              <a:defRPr sz="1067" b="1"/>
            </a:lvl4pPr>
            <a:lvl5pPr marL="1219394" indent="0">
              <a:buNone/>
              <a:defRPr sz="1067" b="1"/>
            </a:lvl5pPr>
            <a:lvl6pPr marL="1524245" indent="0">
              <a:buNone/>
              <a:defRPr sz="1067" b="1"/>
            </a:lvl6pPr>
            <a:lvl7pPr marL="1829093" indent="0">
              <a:buNone/>
              <a:defRPr sz="1067" b="1"/>
            </a:lvl7pPr>
            <a:lvl8pPr marL="2133941" indent="0">
              <a:buNone/>
              <a:defRPr sz="1067" b="1"/>
            </a:lvl8pPr>
            <a:lvl9pPr marL="2438790" indent="0">
              <a:buNone/>
              <a:defRPr sz="1067" b="1"/>
            </a:lvl9pPr>
          </a:lstStyle>
          <a:p>
            <a:pPr lvl="0"/>
            <a:r>
              <a:rPr lang="en-US"/>
              <a:t>Click to edit Master text styles</a:t>
            </a:r>
          </a:p>
        </p:txBody>
      </p:sp>
      <p:sp>
        <p:nvSpPr>
          <p:cNvPr id="4" name="Content Placeholder 3"/>
          <p:cNvSpPr>
            <a:spLocks noGrp="1"/>
          </p:cNvSpPr>
          <p:nvPr>
            <p:ph sz="half" idx="2"/>
          </p:nvPr>
        </p:nvSpPr>
        <p:spPr>
          <a:xfrm>
            <a:off x="1645446" y="6959601"/>
            <a:ext cx="14544676" cy="12643909"/>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332" y="4912785"/>
            <a:ext cx="14550628" cy="2046817"/>
          </a:xfrm>
        </p:spPr>
        <p:txBody>
          <a:bodyPr anchor="b"/>
          <a:lstStyle>
            <a:lvl1pPr marL="0" indent="0">
              <a:buNone/>
              <a:defRPr sz="1600" b="1"/>
            </a:lvl1pPr>
            <a:lvl2pPr marL="304848" indent="0">
              <a:buNone/>
              <a:defRPr sz="1333" b="1"/>
            </a:lvl2pPr>
            <a:lvl3pPr marL="609698" indent="0">
              <a:buNone/>
              <a:defRPr sz="1200" b="1"/>
            </a:lvl3pPr>
            <a:lvl4pPr marL="914546" indent="0">
              <a:buNone/>
              <a:defRPr sz="1067" b="1"/>
            </a:lvl4pPr>
            <a:lvl5pPr marL="1219394" indent="0">
              <a:buNone/>
              <a:defRPr sz="1067" b="1"/>
            </a:lvl5pPr>
            <a:lvl6pPr marL="1524245" indent="0">
              <a:buNone/>
              <a:defRPr sz="1067" b="1"/>
            </a:lvl6pPr>
            <a:lvl7pPr marL="1829093" indent="0">
              <a:buNone/>
              <a:defRPr sz="1067" b="1"/>
            </a:lvl7pPr>
            <a:lvl8pPr marL="2133941" indent="0">
              <a:buNone/>
              <a:defRPr sz="1067" b="1"/>
            </a:lvl8pPr>
            <a:lvl9pPr marL="2438790" indent="0">
              <a:buNone/>
              <a:defRPr sz="1067" b="1"/>
            </a:lvl9pPr>
          </a:lstStyle>
          <a:p>
            <a:pPr lvl="0"/>
            <a:r>
              <a:rPr lang="en-US"/>
              <a:t>Click to edit Master text styles</a:t>
            </a:r>
          </a:p>
        </p:txBody>
      </p:sp>
      <p:sp>
        <p:nvSpPr>
          <p:cNvPr id="6" name="Content Placeholder 5"/>
          <p:cNvSpPr>
            <a:spLocks noGrp="1"/>
          </p:cNvSpPr>
          <p:nvPr>
            <p:ph sz="quarter" idx="4"/>
          </p:nvPr>
        </p:nvSpPr>
        <p:spPr>
          <a:xfrm>
            <a:off x="16722332" y="6959601"/>
            <a:ext cx="14550628" cy="12643909"/>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284D8C30-E4BE-4228-826B-1EE4A79B632B}" type="slidenum">
              <a:rPr lang="en-US" altLang="en-US"/>
              <a:pPr>
                <a:defRPr/>
              </a:pPr>
              <a:t>‹#›</a:t>
            </a:fld>
            <a:endParaRPr lang="en-US" altLang="en-US"/>
          </a:p>
        </p:txBody>
      </p:sp>
    </p:spTree>
    <p:extLst>
      <p:ext uri="{BB962C8B-B14F-4D97-AF65-F5344CB8AC3E}">
        <p14:creationId xmlns:p14="http://schemas.microsoft.com/office/powerpoint/2010/main" val="3391981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420BCA89-467E-4933-9EAE-43B4DBC4CEB3}" type="slidenum">
              <a:rPr lang="en-US" altLang="en-US"/>
              <a:pPr>
                <a:defRPr/>
              </a:pPr>
              <a:t>‹#›</a:t>
            </a:fld>
            <a:endParaRPr lang="en-US" altLang="en-US"/>
          </a:p>
        </p:txBody>
      </p:sp>
    </p:spTree>
    <p:extLst>
      <p:ext uri="{BB962C8B-B14F-4D97-AF65-F5344CB8AC3E}">
        <p14:creationId xmlns:p14="http://schemas.microsoft.com/office/powerpoint/2010/main" val="1394388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BAAE18ED-B701-404B-862B-0FEFF01BECFA}" type="slidenum">
              <a:rPr lang="en-US" altLang="en-US"/>
              <a:pPr>
                <a:defRPr/>
              </a:pPr>
              <a:t>‹#›</a:t>
            </a:fld>
            <a:endParaRPr lang="en-US" altLang="en-US"/>
          </a:p>
        </p:txBody>
      </p:sp>
    </p:spTree>
    <p:extLst>
      <p:ext uri="{BB962C8B-B14F-4D97-AF65-F5344CB8AC3E}">
        <p14:creationId xmlns:p14="http://schemas.microsoft.com/office/powerpoint/2010/main" val="857487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445" y="874185"/>
            <a:ext cx="10829926" cy="3717925"/>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12870656" y="874185"/>
            <a:ext cx="18402300" cy="18729325"/>
          </a:xfrm>
        </p:spPr>
        <p:txBody>
          <a:bodyPr/>
          <a:lstStyle>
            <a:lvl1pPr>
              <a:defRPr sz="2134"/>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445" y="4592108"/>
            <a:ext cx="10829926" cy="15011400"/>
          </a:xfrm>
        </p:spPr>
        <p:txBody>
          <a:bodyPr/>
          <a:lstStyle>
            <a:lvl1pPr marL="0" indent="0">
              <a:buNone/>
              <a:defRPr sz="934"/>
            </a:lvl1pPr>
            <a:lvl2pPr marL="304848" indent="0">
              <a:buNone/>
              <a:defRPr sz="800"/>
            </a:lvl2pPr>
            <a:lvl3pPr marL="609698" indent="0">
              <a:buNone/>
              <a:defRPr sz="667"/>
            </a:lvl3pPr>
            <a:lvl4pPr marL="914546" indent="0">
              <a:buNone/>
              <a:defRPr sz="600"/>
            </a:lvl4pPr>
            <a:lvl5pPr marL="1219394" indent="0">
              <a:buNone/>
              <a:defRPr sz="600"/>
            </a:lvl5pPr>
            <a:lvl6pPr marL="1524245" indent="0">
              <a:buNone/>
              <a:defRPr sz="600"/>
            </a:lvl6pPr>
            <a:lvl7pPr marL="1829093" indent="0">
              <a:buNone/>
              <a:defRPr sz="600"/>
            </a:lvl7pPr>
            <a:lvl8pPr marL="2133941" indent="0">
              <a:buNone/>
              <a:defRPr sz="600"/>
            </a:lvl8pPr>
            <a:lvl9pPr marL="2438790" indent="0">
              <a:buNone/>
              <a:defRPr sz="6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4BA5D4FD-3666-46FB-8097-74EA9ABB5225}" type="slidenum">
              <a:rPr lang="en-US" altLang="en-US"/>
              <a:pPr>
                <a:defRPr/>
              </a:pPr>
              <a:t>‹#›</a:t>
            </a:fld>
            <a:endParaRPr lang="en-US" altLang="en-US"/>
          </a:p>
        </p:txBody>
      </p:sp>
    </p:spTree>
    <p:extLst>
      <p:ext uri="{BB962C8B-B14F-4D97-AF65-F5344CB8AC3E}">
        <p14:creationId xmlns:p14="http://schemas.microsoft.com/office/powerpoint/2010/main" val="2784829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998" y="15361712"/>
            <a:ext cx="19751278" cy="1813984"/>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6451998" y="1961092"/>
            <a:ext cx="19751278" cy="13166725"/>
          </a:xfrm>
        </p:spPr>
        <p:txBody>
          <a:bodyPr/>
          <a:lstStyle>
            <a:lvl1pPr marL="0" indent="0">
              <a:buNone/>
              <a:defRPr sz="2134"/>
            </a:lvl1pPr>
            <a:lvl2pPr marL="304848" indent="0">
              <a:buNone/>
              <a:defRPr sz="1867"/>
            </a:lvl2pPr>
            <a:lvl3pPr marL="609698" indent="0">
              <a:buNone/>
              <a:defRPr sz="1600"/>
            </a:lvl3pPr>
            <a:lvl4pPr marL="914546" indent="0">
              <a:buNone/>
              <a:defRPr sz="1333"/>
            </a:lvl4pPr>
            <a:lvl5pPr marL="1219394" indent="0">
              <a:buNone/>
              <a:defRPr sz="1333"/>
            </a:lvl5pPr>
            <a:lvl6pPr marL="1524245" indent="0">
              <a:buNone/>
              <a:defRPr sz="1333"/>
            </a:lvl6pPr>
            <a:lvl7pPr marL="1829093" indent="0">
              <a:buNone/>
              <a:defRPr sz="1333"/>
            </a:lvl7pPr>
            <a:lvl8pPr marL="2133941" indent="0">
              <a:buNone/>
              <a:defRPr sz="1333"/>
            </a:lvl8pPr>
            <a:lvl9pPr marL="2438790" indent="0">
              <a:buNone/>
              <a:defRPr sz="1333"/>
            </a:lvl9pPr>
          </a:lstStyle>
          <a:p>
            <a:pPr lvl="0"/>
            <a:endParaRPr lang="en-US" noProof="0"/>
          </a:p>
        </p:txBody>
      </p:sp>
      <p:sp>
        <p:nvSpPr>
          <p:cNvPr id="4" name="Text Placeholder 3"/>
          <p:cNvSpPr>
            <a:spLocks noGrp="1"/>
          </p:cNvSpPr>
          <p:nvPr>
            <p:ph type="body" sz="half" idx="2"/>
          </p:nvPr>
        </p:nvSpPr>
        <p:spPr>
          <a:xfrm>
            <a:off x="6451998" y="17175693"/>
            <a:ext cx="19751278" cy="2574925"/>
          </a:xfrm>
        </p:spPr>
        <p:txBody>
          <a:bodyPr/>
          <a:lstStyle>
            <a:lvl1pPr marL="0" indent="0">
              <a:buNone/>
              <a:defRPr sz="934"/>
            </a:lvl1pPr>
            <a:lvl2pPr marL="304848" indent="0">
              <a:buNone/>
              <a:defRPr sz="800"/>
            </a:lvl2pPr>
            <a:lvl3pPr marL="609698" indent="0">
              <a:buNone/>
              <a:defRPr sz="667"/>
            </a:lvl3pPr>
            <a:lvl4pPr marL="914546" indent="0">
              <a:buNone/>
              <a:defRPr sz="600"/>
            </a:lvl4pPr>
            <a:lvl5pPr marL="1219394" indent="0">
              <a:buNone/>
              <a:defRPr sz="600"/>
            </a:lvl5pPr>
            <a:lvl6pPr marL="1524245" indent="0">
              <a:buNone/>
              <a:defRPr sz="600"/>
            </a:lvl6pPr>
            <a:lvl7pPr marL="1829093" indent="0">
              <a:buNone/>
              <a:defRPr sz="600"/>
            </a:lvl7pPr>
            <a:lvl8pPr marL="2133941" indent="0">
              <a:buNone/>
              <a:defRPr sz="600"/>
            </a:lvl8pPr>
            <a:lvl9pPr marL="2438790" indent="0">
              <a:buNone/>
              <a:defRPr sz="6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0CDCB7FC-E84E-4DB7-B5AB-B02C4F2680CB}" type="slidenum">
              <a:rPr lang="en-US" altLang="en-US"/>
              <a:pPr>
                <a:defRPr/>
              </a:pPr>
              <a:t>‹#›</a:t>
            </a:fld>
            <a:endParaRPr lang="en-US" altLang="en-US"/>
          </a:p>
        </p:txBody>
      </p:sp>
    </p:spTree>
    <p:extLst>
      <p:ext uri="{BB962C8B-B14F-4D97-AF65-F5344CB8AC3E}">
        <p14:creationId xmlns:p14="http://schemas.microsoft.com/office/powerpoint/2010/main" val="99423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468168" y="1949450"/>
            <a:ext cx="27982069" cy="3659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07594" tIns="153799" rIns="307594" bIns="153799"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2468168" y="6342595"/>
            <a:ext cx="27982069" cy="13164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07594" tIns="153799" rIns="307594" bIns="153799"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2468166" y="19996154"/>
            <a:ext cx="6858000" cy="1460500"/>
          </a:xfrm>
          <a:prstGeom prst="rect">
            <a:avLst/>
          </a:prstGeom>
          <a:noFill/>
          <a:ln w="9525">
            <a:noFill/>
            <a:miter lim="800000"/>
            <a:headEnd/>
            <a:tailEnd/>
          </a:ln>
          <a:effectLst/>
        </p:spPr>
        <p:txBody>
          <a:bodyPr vert="horz" wrap="square" lIns="307594" tIns="153799" rIns="307594" bIns="153799" numCol="1" anchor="t" anchorCtr="0" compatLnSpc="1">
            <a:prstTxWarp prst="textNoShape">
              <a:avLst/>
            </a:prstTxWarp>
          </a:bodyPr>
          <a:lstStyle>
            <a:lvl1pPr>
              <a:defRPr sz="3133">
                <a:effectLst/>
              </a:defRPr>
            </a:lvl1pPr>
          </a:lstStyle>
          <a:p>
            <a:pPr>
              <a:defRPr/>
            </a:pPr>
            <a:endParaRPr lang="en-US"/>
          </a:p>
        </p:txBody>
      </p:sp>
      <p:sp>
        <p:nvSpPr>
          <p:cNvPr id="1029" name="Rectangle 5"/>
          <p:cNvSpPr>
            <a:spLocks noGrp="1" noChangeArrowheads="1"/>
          </p:cNvSpPr>
          <p:nvPr>
            <p:ph type="ftr" sz="quarter" idx="3"/>
          </p:nvPr>
        </p:nvSpPr>
        <p:spPr bwMode="auto">
          <a:xfrm>
            <a:off x="11247837" y="19996154"/>
            <a:ext cx="10422731" cy="1460500"/>
          </a:xfrm>
          <a:prstGeom prst="rect">
            <a:avLst/>
          </a:prstGeom>
          <a:noFill/>
          <a:ln w="9525">
            <a:noFill/>
            <a:miter lim="800000"/>
            <a:headEnd/>
            <a:tailEnd/>
          </a:ln>
          <a:effectLst/>
        </p:spPr>
        <p:txBody>
          <a:bodyPr vert="horz" wrap="square" lIns="307594" tIns="153799" rIns="307594" bIns="153799" numCol="1" anchor="t" anchorCtr="0" compatLnSpc="1">
            <a:prstTxWarp prst="textNoShape">
              <a:avLst/>
            </a:prstTxWarp>
          </a:bodyPr>
          <a:lstStyle>
            <a:lvl1pPr algn="ctr">
              <a:defRPr sz="3133">
                <a:effectLst/>
              </a:defRPr>
            </a:lvl1pPr>
          </a:lstStyle>
          <a:p>
            <a:pPr>
              <a:defRPr/>
            </a:pPr>
            <a:endParaRPr lang="en-US"/>
          </a:p>
        </p:txBody>
      </p:sp>
      <p:sp>
        <p:nvSpPr>
          <p:cNvPr id="1030" name="Rectangle 6"/>
          <p:cNvSpPr>
            <a:spLocks noGrp="1" noChangeArrowheads="1"/>
          </p:cNvSpPr>
          <p:nvPr>
            <p:ph type="sldNum" sz="quarter" idx="4"/>
          </p:nvPr>
        </p:nvSpPr>
        <p:spPr bwMode="auto">
          <a:xfrm>
            <a:off x="23592235" y="19996154"/>
            <a:ext cx="6858000" cy="1460500"/>
          </a:xfrm>
          <a:prstGeom prst="rect">
            <a:avLst/>
          </a:prstGeom>
          <a:noFill/>
          <a:ln w="9525">
            <a:noFill/>
            <a:miter lim="800000"/>
            <a:headEnd/>
            <a:tailEnd/>
          </a:ln>
          <a:effectLst/>
        </p:spPr>
        <p:txBody>
          <a:bodyPr vert="horz" wrap="square" lIns="307594" tIns="153799" rIns="307594" bIns="153799" numCol="1" anchor="t" anchorCtr="0" compatLnSpc="1">
            <a:prstTxWarp prst="textNoShape">
              <a:avLst/>
            </a:prstTxWarp>
          </a:bodyPr>
          <a:lstStyle>
            <a:lvl1pPr algn="r">
              <a:defRPr sz="3133" smtClean="0"/>
            </a:lvl1pPr>
          </a:lstStyle>
          <a:p>
            <a:pPr>
              <a:defRPr/>
            </a:pPr>
            <a:fld id="{A1BC8B84-30B1-403C-A00D-1F1193C979FA}"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50319" rtl="0" eaLnBrk="0" fontAlgn="base" hangingPunct="0">
        <a:spcBef>
          <a:spcPct val="0"/>
        </a:spcBef>
        <a:spcAft>
          <a:spcPct val="0"/>
        </a:spcAft>
        <a:defRPr sz="9868">
          <a:solidFill>
            <a:schemeClr val="tx2"/>
          </a:solidFill>
          <a:latin typeface="+mj-lt"/>
          <a:ea typeface="+mj-ea"/>
          <a:cs typeface="+mj-cs"/>
        </a:defRPr>
      </a:lvl1pPr>
      <a:lvl2pPr algn="ctr" defTabSz="2050319" rtl="0" eaLnBrk="0" fontAlgn="base" hangingPunct="0">
        <a:spcBef>
          <a:spcPct val="0"/>
        </a:spcBef>
        <a:spcAft>
          <a:spcPct val="0"/>
        </a:spcAft>
        <a:defRPr sz="9868">
          <a:solidFill>
            <a:schemeClr val="tx2"/>
          </a:solidFill>
          <a:latin typeface="Times New Roman"/>
        </a:defRPr>
      </a:lvl2pPr>
      <a:lvl3pPr algn="ctr" defTabSz="2050319" rtl="0" eaLnBrk="0" fontAlgn="base" hangingPunct="0">
        <a:spcBef>
          <a:spcPct val="0"/>
        </a:spcBef>
        <a:spcAft>
          <a:spcPct val="0"/>
        </a:spcAft>
        <a:defRPr sz="9868">
          <a:solidFill>
            <a:schemeClr val="tx2"/>
          </a:solidFill>
          <a:latin typeface="Times New Roman"/>
        </a:defRPr>
      </a:lvl3pPr>
      <a:lvl4pPr algn="ctr" defTabSz="2050319" rtl="0" eaLnBrk="0" fontAlgn="base" hangingPunct="0">
        <a:spcBef>
          <a:spcPct val="0"/>
        </a:spcBef>
        <a:spcAft>
          <a:spcPct val="0"/>
        </a:spcAft>
        <a:defRPr sz="9868">
          <a:solidFill>
            <a:schemeClr val="tx2"/>
          </a:solidFill>
          <a:latin typeface="Times New Roman"/>
        </a:defRPr>
      </a:lvl4pPr>
      <a:lvl5pPr algn="ctr" defTabSz="2050319" rtl="0" eaLnBrk="0" fontAlgn="base" hangingPunct="0">
        <a:spcBef>
          <a:spcPct val="0"/>
        </a:spcBef>
        <a:spcAft>
          <a:spcPct val="0"/>
        </a:spcAft>
        <a:defRPr sz="9868">
          <a:solidFill>
            <a:schemeClr val="tx2"/>
          </a:solidFill>
          <a:latin typeface="Times New Roman"/>
        </a:defRPr>
      </a:lvl5pPr>
      <a:lvl6pPr marL="304848" algn="ctr" defTabSz="2050319" rtl="0" eaLnBrk="0" fontAlgn="base" hangingPunct="0">
        <a:spcBef>
          <a:spcPct val="0"/>
        </a:spcBef>
        <a:spcAft>
          <a:spcPct val="0"/>
        </a:spcAft>
        <a:defRPr sz="9868">
          <a:solidFill>
            <a:schemeClr val="tx2"/>
          </a:solidFill>
          <a:latin typeface="Times New Roman"/>
        </a:defRPr>
      </a:lvl6pPr>
      <a:lvl7pPr marL="609698" algn="ctr" defTabSz="2050319" rtl="0" eaLnBrk="0" fontAlgn="base" hangingPunct="0">
        <a:spcBef>
          <a:spcPct val="0"/>
        </a:spcBef>
        <a:spcAft>
          <a:spcPct val="0"/>
        </a:spcAft>
        <a:defRPr sz="9868">
          <a:solidFill>
            <a:schemeClr val="tx2"/>
          </a:solidFill>
          <a:latin typeface="Times New Roman"/>
        </a:defRPr>
      </a:lvl7pPr>
      <a:lvl8pPr marL="914546" algn="ctr" defTabSz="2050319" rtl="0" eaLnBrk="0" fontAlgn="base" hangingPunct="0">
        <a:spcBef>
          <a:spcPct val="0"/>
        </a:spcBef>
        <a:spcAft>
          <a:spcPct val="0"/>
        </a:spcAft>
        <a:defRPr sz="9868">
          <a:solidFill>
            <a:schemeClr val="tx2"/>
          </a:solidFill>
          <a:latin typeface="Times New Roman"/>
        </a:defRPr>
      </a:lvl8pPr>
      <a:lvl9pPr marL="1219394" algn="ctr" defTabSz="2050319" rtl="0" eaLnBrk="0" fontAlgn="base" hangingPunct="0">
        <a:spcBef>
          <a:spcPct val="0"/>
        </a:spcBef>
        <a:spcAft>
          <a:spcPct val="0"/>
        </a:spcAft>
        <a:defRPr sz="9868">
          <a:solidFill>
            <a:schemeClr val="tx2"/>
          </a:solidFill>
          <a:latin typeface="Times New Roman"/>
        </a:defRPr>
      </a:lvl9pPr>
    </p:titleStyle>
    <p:bodyStyle>
      <a:lvl1pPr marL="767414" indent="-767414" algn="l" defTabSz="2050319" rtl="0" eaLnBrk="0" fontAlgn="base" hangingPunct="0">
        <a:spcBef>
          <a:spcPct val="20000"/>
        </a:spcBef>
        <a:spcAft>
          <a:spcPct val="0"/>
        </a:spcAft>
        <a:buChar char="•"/>
        <a:defRPr sz="7134">
          <a:solidFill>
            <a:schemeClr val="tx1"/>
          </a:solidFill>
          <a:latin typeface="+mn-lt"/>
          <a:ea typeface="+mn-ea"/>
          <a:cs typeface="+mn-cs"/>
        </a:defRPr>
      </a:lvl1pPr>
      <a:lvl2pPr marL="1665025" indent="-640394" algn="l" defTabSz="2050319" rtl="0" eaLnBrk="0" fontAlgn="base" hangingPunct="0">
        <a:spcBef>
          <a:spcPct val="20000"/>
        </a:spcBef>
        <a:spcAft>
          <a:spcPct val="0"/>
        </a:spcAft>
        <a:buChar char="–"/>
        <a:defRPr sz="6334">
          <a:solidFill>
            <a:schemeClr val="tx1"/>
          </a:solidFill>
          <a:latin typeface="+mn-lt"/>
        </a:defRPr>
      </a:lvl2pPr>
      <a:lvl3pPr marL="2562636" indent="-512315" algn="l" defTabSz="2050319" rtl="0" eaLnBrk="0" fontAlgn="base" hangingPunct="0">
        <a:spcBef>
          <a:spcPct val="20000"/>
        </a:spcBef>
        <a:spcAft>
          <a:spcPct val="0"/>
        </a:spcAft>
        <a:buChar char="•"/>
        <a:defRPr sz="5400">
          <a:solidFill>
            <a:schemeClr val="tx1"/>
          </a:solidFill>
          <a:latin typeface="+mn-lt"/>
        </a:defRPr>
      </a:lvl3pPr>
      <a:lvl4pPr marL="3590441" indent="-515492" algn="l" defTabSz="2050319" rtl="0" eaLnBrk="0" fontAlgn="base" hangingPunct="0">
        <a:spcBef>
          <a:spcPct val="20000"/>
        </a:spcBef>
        <a:spcAft>
          <a:spcPct val="0"/>
        </a:spcAft>
        <a:buChar char="–"/>
        <a:defRPr sz="4333">
          <a:solidFill>
            <a:schemeClr val="tx1"/>
          </a:solidFill>
          <a:latin typeface="+mn-lt"/>
        </a:defRPr>
      </a:lvl4pPr>
      <a:lvl5pPr marL="4615072" indent="-512315" algn="l" defTabSz="2050319" rtl="0" eaLnBrk="0" fontAlgn="base" hangingPunct="0">
        <a:spcBef>
          <a:spcPct val="20000"/>
        </a:spcBef>
        <a:spcAft>
          <a:spcPct val="0"/>
        </a:spcAft>
        <a:buChar char="»"/>
        <a:defRPr sz="4333">
          <a:solidFill>
            <a:schemeClr val="tx1"/>
          </a:solidFill>
          <a:latin typeface="+mn-lt"/>
        </a:defRPr>
      </a:lvl5pPr>
      <a:lvl6pPr marL="4919921" indent="-512315" algn="l" defTabSz="2050319" rtl="0" eaLnBrk="0" fontAlgn="base" hangingPunct="0">
        <a:spcBef>
          <a:spcPct val="20000"/>
        </a:spcBef>
        <a:spcAft>
          <a:spcPct val="0"/>
        </a:spcAft>
        <a:buChar char="»"/>
        <a:defRPr sz="4333">
          <a:solidFill>
            <a:schemeClr val="tx1"/>
          </a:solidFill>
          <a:latin typeface="+mn-lt"/>
        </a:defRPr>
      </a:lvl6pPr>
      <a:lvl7pPr marL="5224769" indent="-512315" algn="l" defTabSz="2050319" rtl="0" eaLnBrk="0" fontAlgn="base" hangingPunct="0">
        <a:spcBef>
          <a:spcPct val="20000"/>
        </a:spcBef>
        <a:spcAft>
          <a:spcPct val="0"/>
        </a:spcAft>
        <a:buChar char="»"/>
        <a:defRPr sz="4333">
          <a:solidFill>
            <a:schemeClr val="tx1"/>
          </a:solidFill>
          <a:latin typeface="+mn-lt"/>
        </a:defRPr>
      </a:lvl7pPr>
      <a:lvl8pPr marL="5529618" indent="-512315" algn="l" defTabSz="2050319" rtl="0" eaLnBrk="0" fontAlgn="base" hangingPunct="0">
        <a:spcBef>
          <a:spcPct val="20000"/>
        </a:spcBef>
        <a:spcAft>
          <a:spcPct val="0"/>
        </a:spcAft>
        <a:buChar char="»"/>
        <a:defRPr sz="4333">
          <a:solidFill>
            <a:schemeClr val="tx1"/>
          </a:solidFill>
          <a:latin typeface="+mn-lt"/>
        </a:defRPr>
      </a:lvl8pPr>
      <a:lvl9pPr marL="5834467" indent="-512315" algn="l" defTabSz="2050319" rtl="0" eaLnBrk="0" fontAlgn="base" hangingPunct="0">
        <a:spcBef>
          <a:spcPct val="20000"/>
        </a:spcBef>
        <a:spcAft>
          <a:spcPct val="0"/>
        </a:spcAft>
        <a:buChar char="»"/>
        <a:defRPr sz="4333">
          <a:solidFill>
            <a:schemeClr val="tx1"/>
          </a:solidFill>
          <a:latin typeface="+mn-lt"/>
        </a:defRPr>
      </a:lvl9pPr>
    </p:bodyStyle>
    <p:otherStyle>
      <a:defPPr>
        <a:defRPr lang="en-US"/>
      </a:defPPr>
      <a:lvl1pPr marL="0" algn="l" defTabSz="609698" rtl="0" eaLnBrk="1" latinLnBrk="0" hangingPunct="1">
        <a:defRPr sz="1200" kern="1200">
          <a:solidFill>
            <a:schemeClr val="tx1"/>
          </a:solidFill>
          <a:latin typeface="+mn-lt"/>
          <a:ea typeface="+mn-ea"/>
          <a:cs typeface="+mn-cs"/>
        </a:defRPr>
      </a:lvl1pPr>
      <a:lvl2pPr marL="304848" algn="l" defTabSz="609698" rtl="0" eaLnBrk="1" latinLnBrk="0" hangingPunct="1">
        <a:defRPr sz="1200" kern="1200">
          <a:solidFill>
            <a:schemeClr val="tx1"/>
          </a:solidFill>
          <a:latin typeface="+mn-lt"/>
          <a:ea typeface="+mn-ea"/>
          <a:cs typeface="+mn-cs"/>
        </a:defRPr>
      </a:lvl2pPr>
      <a:lvl3pPr marL="609698" algn="l" defTabSz="609698" rtl="0" eaLnBrk="1" latinLnBrk="0" hangingPunct="1">
        <a:defRPr sz="1200" kern="1200">
          <a:solidFill>
            <a:schemeClr val="tx1"/>
          </a:solidFill>
          <a:latin typeface="+mn-lt"/>
          <a:ea typeface="+mn-ea"/>
          <a:cs typeface="+mn-cs"/>
        </a:defRPr>
      </a:lvl3pPr>
      <a:lvl4pPr marL="914546" algn="l" defTabSz="609698" rtl="0" eaLnBrk="1" latinLnBrk="0" hangingPunct="1">
        <a:defRPr sz="1200" kern="1200">
          <a:solidFill>
            <a:schemeClr val="tx1"/>
          </a:solidFill>
          <a:latin typeface="+mn-lt"/>
          <a:ea typeface="+mn-ea"/>
          <a:cs typeface="+mn-cs"/>
        </a:defRPr>
      </a:lvl4pPr>
      <a:lvl5pPr marL="1219394" algn="l" defTabSz="609698" rtl="0" eaLnBrk="1" latinLnBrk="0" hangingPunct="1">
        <a:defRPr sz="1200" kern="1200">
          <a:solidFill>
            <a:schemeClr val="tx1"/>
          </a:solidFill>
          <a:latin typeface="+mn-lt"/>
          <a:ea typeface="+mn-ea"/>
          <a:cs typeface="+mn-cs"/>
        </a:defRPr>
      </a:lvl5pPr>
      <a:lvl6pPr marL="1524245" algn="l" defTabSz="609698" rtl="0" eaLnBrk="1" latinLnBrk="0" hangingPunct="1">
        <a:defRPr sz="1200" kern="1200">
          <a:solidFill>
            <a:schemeClr val="tx1"/>
          </a:solidFill>
          <a:latin typeface="+mn-lt"/>
          <a:ea typeface="+mn-ea"/>
          <a:cs typeface="+mn-cs"/>
        </a:defRPr>
      </a:lvl6pPr>
      <a:lvl7pPr marL="1829093" algn="l" defTabSz="609698" rtl="0" eaLnBrk="1" latinLnBrk="0" hangingPunct="1">
        <a:defRPr sz="1200" kern="1200">
          <a:solidFill>
            <a:schemeClr val="tx1"/>
          </a:solidFill>
          <a:latin typeface="+mn-lt"/>
          <a:ea typeface="+mn-ea"/>
          <a:cs typeface="+mn-cs"/>
        </a:defRPr>
      </a:lvl7pPr>
      <a:lvl8pPr marL="2133941" algn="l" defTabSz="609698" rtl="0" eaLnBrk="1" latinLnBrk="0" hangingPunct="1">
        <a:defRPr sz="1200" kern="1200">
          <a:solidFill>
            <a:schemeClr val="tx1"/>
          </a:solidFill>
          <a:latin typeface="+mn-lt"/>
          <a:ea typeface="+mn-ea"/>
          <a:cs typeface="+mn-cs"/>
        </a:defRPr>
      </a:lvl8pPr>
      <a:lvl9pPr marL="2438790" algn="l" defTabSz="609698"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jpg"/><Relationship Id="rId3" Type="http://schemas.openxmlformats.org/officeDocument/2006/relationships/image" Target="../media/image1.png"/><Relationship Id="rId7" Type="http://schemas.microsoft.com/office/2007/relationships/hdphoto" Target="../media/hdphoto1.wdp"/><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tiff"/><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6" name="Right Arrow 125">
            <a:extLst>
              <a:ext uri="{FF2B5EF4-FFF2-40B4-BE49-F238E27FC236}">
                <a16:creationId xmlns:a16="http://schemas.microsoft.com/office/drawing/2014/main" id="{4395CBB7-BDDF-B640-ABEF-982B72283950}"/>
              </a:ext>
            </a:extLst>
          </p:cNvPr>
          <p:cNvSpPr/>
          <p:nvPr/>
        </p:nvSpPr>
        <p:spPr>
          <a:xfrm rot="5400000">
            <a:off x="13236936" y="6363967"/>
            <a:ext cx="245789" cy="183401"/>
          </a:xfrm>
          <a:prstGeom prst="rightArrow">
            <a:avLst/>
          </a:prstGeom>
          <a:solidFill>
            <a:srgbClr val="441F3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413"/>
          </a:p>
        </p:txBody>
      </p:sp>
      <p:sp>
        <p:nvSpPr>
          <p:cNvPr id="4" name="Rounded Rectangle 3">
            <a:extLst>
              <a:ext uri="{FF2B5EF4-FFF2-40B4-BE49-F238E27FC236}">
                <a16:creationId xmlns:a16="http://schemas.microsoft.com/office/drawing/2014/main" id="{DBEE966D-2AE5-E449-94CC-D103CB9D9790}"/>
              </a:ext>
            </a:extLst>
          </p:cNvPr>
          <p:cNvSpPr/>
          <p:nvPr/>
        </p:nvSpPr>
        <p:spPr bwMode="auto">
          <a:xfrm>
            <a:off x="640080" y="399834"/>
            <a:ext cx="31648393" cy="2564582"/>
          </a:xfrm>
          <a:prstGeom prst="roundRect">
            <a:avLst>
              <a:gd name="adj" fmla="val 4901"/>
            </a:avLst>
          </a:prstGeom>
          <a:solidFill>
            <a:srgbClr val="071F3D"/>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solidFill>
                <a:srgbClr val="004479"/>
              </a:solidFill>
              <a:effectLst>
                <a:outerShdw blurRad="38100" dist="38100" dir="2700000" algn="tl">
                  <a:srgbClr val="000000">
                    <a:alpha val="43137"/>
                  </a:srgbClr>
                </a:outerShdw>
              </a:effectLst>
              <a:latin typeface="Times New Roman"/>
            </a:endParaRPr>
          </a:p>
        </p:txBody>
      </p:sp>
      <p:sp>
        <p:nvSpPr>
          <p:cNvPr id="98" name="Right Arrow 97"/>
          <p:cNvSpPr/>
          <p:nvPr/>
        </p:nvSpPr>
        <p:spPr>
          <a:xfrm>
            <a:off x="17476925" y="9167635"/>
            <a:ext cx="245789" cy="183401"/>
          </a:xfrm>
          <a:prstGeom prst="rightArrow">
            <a:avLst/>
          </a:prstGeom>
          <a:solidFill>
            <a:srgbClr val="441F3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413"/>
          </a:p>
        </p:txBody>
      </p:sp>
      <p:pic>
        <p:nvPicPr>
          <p:cNvPr id="3088" name="image2.png"/>
          <p:cNvPicPr>
            <a:picLocks noChangeAspect="1" noChangeArrowheads="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9672987" y="627289"/>
            <a:ext cx="2094470" cy="2109673"/>
          </a:xfrm>
          <a:prstGeom prst="rect">
            <a:avLst/>
          </a:prstGeom>
          <a:noFill/>
          <a:ln w="12700">
            <a:noFill/>
            <a:miter lim="400000"/>
            <a:headEnd/>
            <a:tailEnd/>
          </a:ln>
          <a:effectLst/>
          <a:extLst>
            <a:ext uri="{909E8E84-426E-40DD-AFC4-6F175D3DCCD1}">
              <a14:hiddenFill xmlns:a14="http://schemas.microsoft.com/office/drawing/2010/main">
                <a:solidFill>
                  <a:srgbClr val="FFFFFF"/>
                </a:solidFill>
              </a14:hiddenFill>
            </a:ext>
          </a:extLst>
        </p:spPr>
      </p:pic>
      <p:sp>
        <p:nvSpPr>
          <p:cNvPr id="3089" name="Shape 15"/>
          <p:cNvSpPr>
            <a:spLocks noChangeArrowheads="1"/>
          </p:cNvSpPr>
          <p:nvPr/>
        </p:nvSpPr>
        <p:spPr bwMode="auto">
          <a:xfrm>
            <a:off x="4924641" y="1980120"/>
            <a:ext cx="8150306" cy="738664"/>
          </a:xfrm>
          <a:prstGeom prst="rect">
            <a:avLst/>
          </a:prstGeom>
          <a:noFill/>
          <a:ln w="12700">
            <a:noFill/>
            <a:miter lim="400000"/>
            <a:headEnd/>
            <a:tailEnd/>
          </a:ln>
          <a:extLst>
            <a:ext uri="{909E8E84-426E-40DD-AFC4-6F175D3DCCD1}">
              <a14:hiddenFill xmlns:a14="http://schemas.microsoft.com/office/drawing/2010/main">
                <a:solidFill>
                  <a:srgbClr val="FFFFFF"/>
                </a:solidFill>
              </a14:hiddenFill>
            </a:ext>
          </a:extLst>
        </p:spPr>
        <p:txBody>
          <a:bodyPr wrap="none" lIns="30479" rIns="30479">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r>
              <a:rPr lang="en-US" altLang="en-US" sz="4200" dirty="0">
                <a:solidFill>
                  <a:schemeClr val="bg1"/>
                </a:solidFill>
                <a:latin typeface="Avenir Medium" charset="0"/>
                <a:ea typeface="Avenir Medium" charset="0"/>
                <a:cs typeface="Avenir Medium" charset="0"/>
                <a:sym typeface="DIN Alternate Bold"/>
              </a:rPr>
              <a:t>Swetha Revanur and Keanu Spies</a:t>
            </a:r>
          </a:p>
        </p:txBody>
      </p:sp>
      <p:sp>
        <p:nvSpPr>
          <p:cNvPr id="3090" name="Shape 16"/>
          <p:cNvSpPr>
            <a:spLocks noChangeArrowheads="1"/>
          </p:cNvSpPr>
          <p:nvPr/>
        </p:nvSpPr>
        <p:spPr bwMode="auto">
          <a:xfrm>
            <a:off x="15771534" y="1986070"/>
            <a:ext cx="8219236" cy="738664"/>
          </a:xfrm>
          <a:prstGeom prst="rect">
            <a:avLst/>
          </a:prstGeom>
          <a:noFill/>
          <a:ln w="12700">
            <a:noFill/>
            <a:miter lim="400000"/>
            <a:headEnd/>
            <a:tailEnd/>
          </a:ln>
          <a:extLst>
            <a:ext uri="{909E8E84-426E-40DD-AFC4-6F175D3DCCD1}">
              <a14:hiddenFill xmlns:a14="http://schemas.microsoft.com/office/drawing/2010/main">
                <a:solidFill>
                  <a:srgbClr val="FFFFFF"/>
                </a:solidFill>
              </a14:hiddenFill>
            </a:ext>
          </a:extLst>
        </p:spPr>
        <p:txBody>
          <a:bodyPr wrap="none" lIns="30479" rIns="30479">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r>
              <a:rPr lang="en-US" altLang="en-US" sz="4200" dirty="0">
                <a:solidFill>
                  <a:schemeClr val="bg1"/>
                </a:solidFill>
                <a:latin typeface="Avenir Medium" charset="0"/>
                <a:ea typeface="Avenir Medium" charset="0"/>
                <a:cs typeface="Avenir Medium" charset="0"/>
                <a:sym typeface="DIN Alternate Bold"/>
              </a:rPr>
              <a:t>(srevanur, keanus) @ stanford.edu</a:t>
            </a:r>
          </a:p>
        </p:txBody>
      </p:sp>
      <p:sp>
        <p:nvSpPr>
          <p:cNvPr id="55" name="Shape 12 2" descr="Brown marble"/>
          <p:cNvSpPr/>
          <p:nvPr/>
        </p:nvSpPr>
        <p:spPr bwMode="auto">
          <a:xfrm>
            <a:off x="1015975" y="745459"/>
            <a:ext cx="27411731" cy="1056839"/>
          </a:xfrm>
          <a:prstGeom prst="rect">
            <a:avLst/>
          </a:prstGeom>
          <a:ln w="12700">
            <a:miter lim="400000"/>
          </a:ln>
          <a:extLst/>
        </p:spPr>
        <p:txBody>
          <a:bodyPr wrap="square" lIns="20389" tIns="20389" rIns="20389" bIns="20389">
            <a:spAutoFit/>
          </a:bodyPr>
          <a:lstStyle/>
          <a:p>
            <a:pPr algn="ctr">
              <a:defRPr/>
            </a:pPr>
            <a:r>
              <a:rPr lang="en-US" altLang="en-US" sz="6600" dirty="0">
                <a:solidFill>
                  <a:schemeClr val="bg1"/>
                </a:solidFill>
                <a:latin typeface="Avenir Medium" charset="0"/>
                <a:ea typeface="Avenir Medium" charset="0"/>
                <a:cs typeface="Avenir Medium" charset="0"/>
              </a:rPr>
              <a:t>Multimodal Learning for Disaster Assessment Using Social Media Data</a:t>
            </a:r>
            <a:endParaRPr sz="6600" dirty="0">
              <a:solidFill>
                <a:schemeClr val="bg1"/>
              </a:solidFill>
              <a:effectLst>
                <a:outerShdw blurRad="38100" dist="38100" dir="2700000" algn="tl">
                  <a:srgbClr val="000000">
                    <a:alpha val="43137"/>
                  </a:srgbClr>
                </a:outerShdw>
              </a:effectLst>
              <a:latin typeface="Avenir Medium" charset="0"/>
              <a:ea typeface="Avenir Medium" charset="0"/>
              <a:cs typeface="Avenir Medium" charset="0"/>
              <a:sym typeface="DIN Alternate Bold"/>
            </a:endParaRPr>
          </a:p>
        </p:txBody>
      </p:sp>
      <p:sp>
        <p:nvSpPr>
          <p:cNvPr id="82" name="Rounded Rectangle 81"/>
          <p:cNvSpPr/>
          <p:nvPr/>
        </p:nvSpPr>
        <p:spPr bwMode="auto">
          <a:xfrm>
            <a:off x="635267" y="4266532"/>
            <a:ext cx="8773250" cy="6580883"/>
          </a:xfrm>
          <a:prstGeom prst="roundRect">
            <a:avLst>
              <a:gd name="adj" fmla="val 7969"/>
            </a:avLst>
          </a:prstGeom>
          <a:solidFill>
            <a:schemeClr val="bg2">
              <a:lumMod val="20000"/>
              <a:lumOff val="80000"/>
            </a:schemeClr>
          </a:solidFill>
          <a:ln w="28575" cap="flat" cmpd="sng" algn="ctr">
            <a:no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marL="411480" indent="-411480">
              <a:spcAft>
                <a:spcPts val="720"/>
              </a:spcAft>
              <a:buFont typeface="Arial" charset="0"/>
              <a:buChar char="•"/>
            </a:pPr>
            <a:endParaRPr lang="en-US" sz="288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charset="0"/>
              <a:buChar char="•"/>
            </a:pPr>
            <a:endParaRPr lang="en-US" sz="288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charset="0"/>
              <a:buChar char="•"/>
            </a:pPr>
            <a:endParaRPr lang="en-US" sz="2880" dirty="0">
              <a:effectLst>
                <a:outerShdw dir="2700000" algn="tl">
                  <a:srgbClr val="000000">
                    <a:alpha val="43137"/>
                  </a:srgbClr>
                </a:outerShdw>
              </a:effectLst>
              <a:latin typeface="Avenir Book" charset="0"/>
              <a:ea typeface="Avenir Book" charset="0"/>
              <a:cs typeface="Avenir Book" charset="0"/>
            </a:endParaRPr>
          </a:p>
          <a:p>
            <a:pPr>
              <a:spcAft>
                <a:spcPts val="720"/>
              </a:spcAft>
            </a:pPr>
            <a:endParaRPr lang="en-US" sz="1800" dirty="0">
              <a:effectLst>
                <a:outerShdw dir="2700000" algn="tl">
                  <a:srgbClr val="000000">
                    <a:alpha val="43137"/>
                  </a:srgbClr>
                </a:outerShdw>
              </a:effectLst>
              <a:latin typeface="Avenir Book" charset="0"/>
              <a:ea typeface="Avenir Book" charset="0"/>
              <a:cs typeface="Avenir Book" charset="0"/>
            </a:endParaRPr>
          </a:p>
          <a:p>
            <a:pPr>
              <a:spcAft>
                <a:spcPts val="720"/>
              </a:spcAft>
            </a:pPr>
            <a:endParaRPr lang="en-US" sz="12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charset="0"/>
              <a:buChar char="•"/>
            </a:pPr>
            <a:r>
              <a:rPr lang="en-US" sz="2760" dirty="0">
                <a:effectLst>
                  <a:outerShdw dir="2700000" algn="tl">
                    <a:srgbClr val="000000">
                      <a:alpha val="43137"/>
                    </a:srgbClr>
                  </a:outerShdw>
                </a:effectLst>
                <a:latin typeface="Avenir Book" charset="0"/>
                <a:ea typeface="Avenir Book" charset="0"/>
                <a:cs typeface="Avenir Book" charset="0"/>
              </a:rPr>
              <a:t>Social media is particularly useful in disaster response and communication, and can be leveraged as a tool for real-time alerts in the case of natural disasters or wars. </a:t>
            </a:r>
          </a:p>
          <a:p>
            <a:pPr marL="411480" indent="-411480">
              <a:spcAft>
                <a:spcPts val="720"/>
              </a:spcAft>
              <a:buFont typeface="Arial" charset="0"/>
              <a:buChar char="•"/>
            </a:pPr>
            <a:r>
              <a:rPr lang="en-US" sz="2760" dirty="0">
                <a:effectLst>
                  <a:outerShdw dir="2700000" algn="tl">
                    <a:srgbClr val="000000">
                      <a:alpha val="43137"/>
                    </a:srgbClr>
                  </a:outerShdw>
                </a:effectLst>
                <a:latin typeface="Avenir Book" charset="0"/>
                <a:ea typeface="Avenir Book" charset="0"/>
                <a:cs typeface="Avenir Book" charset="0"/>
              </a:rPr>
              <a:t>However, relief agencies and law enforcement officials struggle to assess their confidence in crowdsourced media, given the susceptibility of the platforms to spammers and adversarial attacks.</a:t>
            </a:r>
          </a:p>
        </p:txBody>
      </p:sp>
      <p:sp>
        <p:nvSpPr>
          <p:cNvPr id="88" name="Rounded Rectangle 87"/>
          <p:cNvSpPr/>
          <p:nvPr/>
        </p:nvSpPr>
        <p:spPr bwMode="auto">
          <a:xfrm>
            <a:off x="618244" y="12850556"/>
            <a:ext cx="8740598" cy="4740616"/>
          </a:xfrm>
          <a:prstGeom prst="roundRect">
            <a:avLst>
              <a:gd name="adj" fmla="val 7969"/>
            </a:avLst>
          </a:prstGeom>
          <a:solidFill>
            <a:schemeClr val="bg2">
              <a:lumMod val="20000"/>
              <a:lumOff val="80000"/>
            </a:schemeClr>
          </a:solidFill>
          <a:ln w="28575" cap="flat" cmpd="sng" algn="ctr">
            <a:no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marL="411480" indent="-411480">
              <a:spcAft>
                <a:spcPts val="720"/>
              </a:spcAft>
              <a:buFont typeface="Arial" charset="0"/>
              <a:buChar char="•"/>
            </a:pPr>
            <a:r>
              <a:rPr lang="en-US" sz="2760" dirty="0">
                <a:effectLst>
                  <a:outerShdw dir="2700000" algn="tl">
                    <a:srgbClr val="000000">
                      <a:alpha val="43137"/>
                    </a:srgbClr>
                  </a:outerShdw>
                </a:effectLst>
                <a:latin typeface="Avenir Book" charset="0"/>
                <a:ea typeface="Avenir Book" charset="0"/>
                <a:cs typeface="Avenir Book" charset="0"/>
              </a:rPr>
              <a:t>We worked with the “Multimodal Damage Identification for Humanitarian Computing” dataset consisting of 5831 captioned images from Twitter, Instagram, and Google Images. </a:t>
            </a:r>
          </a:p>
          <a:p>
            <a:pPr marL="411480" indent="-411480">
              <a:spcAft>
                <a:spcPts val="720"/>
              </a:spcAft>
              <a:buFont typeface="Arial" charset="0"/>
              <a:buChar char="•"/>
            </a:pPr>
            <a:endParaRPr lang="en-US" sz="264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charset="0"/>
              <a:buChar char="•"/>
            </a:pPr>
            <a:endParaRPr lang="en-US" sz="2640" dirty="0">
              <a:effectLst>
                <a:outerShdw dir="2700000" algn="tl">
                  <a:srgbClr val="000000">
                    <a:alpha val="43137"/>
                  </a:srgbClr>
                </a:outerShdw>
              </a:effectLst>
              <a:latin typeface="Avenir Book" charset="0"/>
              <a:ea typeface="Avenir Book" charset="0"/>
              <a:cs typeface="Avenir Book" charset="0"/>
            </a:endParaRPr>
          </a:p>
        </p:txBody>
      </p:sp>
      <p:sp>
        <p:nvSpPr>
          <p:cNvPr id="95" name="Rounded Rectangle 94"/>
          <p:cNvSpPr/>
          <p:nvPr/>
        </p:nvSpPr>
        <p:spPr bwMode="auto">
          <a:xfrm>
            <a:off x="9804819" y="6583678"/>
            <a:ext cx="7672106" cy="5351317"/>
          </a:xfrm>
          <a:prstGeom prst="roundRect">
            <a:avLst>
              <a:gd name="adj" fmla="val 7969"/>
            </a:avLst>
          </a:prstGeom>
          <a:solidFill>
            <a:schemeClr val="bg2">
              <a:lumMod val="20000"/>
              <a:lumOff val="80000"/>
            </a:schemeClr>
          </a:solidFill>
          <a:ln w="28575" cap="flat" cmpd="sng" algn="ctr">
            <a:no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algn="ctr">
              <a:spcAft>
                <a:spcPts val="0"/>
              </a:spcAft>
            </a:pPr>
            <a:r>
              <a:rPr lang="en-US" sz="2640" dirty="0">
                <a:effectLst>
                  <a:outerShdw dir="2700000" algn="tl">
                    <a:srgbClr val="000000">
                      <a:alpha val="43137"/>
                    </a:srgbClr>
                  </a:outerShdw>
                </a:effectLst>
                <a:latin typeface="Avenir Medium" charset="0"/>
                <a:ea typeface="Avenir Medium" charset="0"/>
                <a:cs typeface="Avenir Medium" charset="0"/>
              </a:rPr>
              <a:t>B. Text-Only Classifiers</a:t>
            </a:r>
          </a:p>
          <a:p>
            <a:pPr>
              <a:spcAft>
                <a:spcPts val="0"/>
              </a:spcAft>
            </a:pPr>
            <a:endParaRPr lang="en-US" sz="72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We explored multinomial naive Bayes, Bernoulli naive Bayes, linear kernel SVM, and extra-tree models with Word2Vec embeddings. We also considered term frequency-inverse document frequency (TF-IDF) variants of the above algorithms to take into account word importance. </a:t>
            </a:r>
          </a:p>
        </p:txBody>
      </p:sp>
      <p:sp>
        <p:nvSpPr>
          <p:cNvPr id="96" name="Rounded Rectangle 95"/>
          <p:cNvSpPr/>
          <p:nvPr/>
        </p:nvSpPr>
        <p:spPr bwMode="auto">
          <a:xfrm>
            <a:off x="17722713" y="6583681"/>
            <a:ext cx="5374450" cy="5351314"/>
          </a:xfrm>
          <a:prstGeom prst="roundRect">
            <a:avLst>
              <a:gd name="adj" fmla="val 7969"/>
            </a:avLst>
          </a:prstGeom>
          <a:solidFill>
            <a:schemeClr val="bg2">
              <a:lumMod val="20000"/>
              <a:lumOff val="80000"/>
            </a:schemeClr>
          </a:solidFill>
          <a:ln w="28575" cap="flat" cmpd="sng" algn="ctr">
            <a:no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algn="ctr">
              <a:spcAft>
                <a:spcPts val="0"/>
              </a:spcAft>
            </a:pPr>
            <a:r>
              <a:rPr lang="en-US" sz="2640" dirty="0">
                <a:effectLst>
                  <a:outerShdw dir="2700000" algn="tl">
                    <a:srgbClr val="000000">
                      <a:alpha val="43137"/>
                    </a:srgbClr>
                  </a:outerShdw>
                </a:effectLst>
                <a:latin typeface="Avenir Medium" charset="0"/>
                <a:ea typeface="Avenir Medium" charset="0"/>
                <a:cs typeface="Avenir Medium" charset="0"/>
              </a:rPr>
              <a:t>C. Image-Only Classifiers</a:t>
            </a:r>
          </a:p>
          <a:p>
            <a:pPr>
              <a:spcAft>
                <a:spcPts val="0"/>
              </a:spcAft>
            </a:pPr>
            <a:endParaRPr lang="en-US" sz="72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charset="0"/>
              <a:buChar char="•"/>
            </a:pPr>
            <a:endParaRPr lang="en-US" sz="192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charset="0"/>
              <a:buChar char="•"/>
            </a:pPr>
            <a:endParaRPr lang="en-US" sz="192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charset="0"/>
              <a:buChar char="•"/>
            </a:pPr>
            <a:endParaRPr lang="en-US" sz="1920" dirty="0">
              <a:effectLst>
                <a:outerShdw dir="2700000" algn="tl">
                  <a:srgbClr val="000000">
                    <a:alpha val="43137"/>
                  </a:srgbClr>
                </a:outerShdw>
              </a:effectLst>
              <a:latin typeface="Avenir Book" charset="0"/>
              <a:ea typeface="Avenir Book" charset="0"/>
              <a:cs typeface="Avenir Book" charset="0"/>
            </a:endParaRPr>
          </a:p>
        </p:txBody>
      </p:sp>
      <p:sp>
        <p:nvSpPr>
          <p:cNvPr id="138" name="Rounded Rectangle 137"/>
          <p:cNvSpPr/>
          <p:nvPr/>
        </p:nvSpPr>
        <p:spPr bwMode="auto">
          <a:xfrm>
            <a:off x="23510659" y="20224476"/>
            <a:ext cx="8773250" cy="1344098"/>
          </a:xfrm>
          <a:prstGeom prst="roundRect">
            <a:avLst>
              <a:gd name="adj" fmla="val 7969"/>
            </a:avLst>
          </a:prstGeom>
          <a:solidFill>
            <a:schemeClr val="bg2">
              <a:lumMod val="20000"/>
              <a:lumOff val="80000"/>
            </a:schemeClr>
          </a:solidFill>
          <a:ln w="28575" cap="flat" cmpd="sng" algn="ctr">
            <a:no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a:spcAft>
                <a:spcPts val="720"/>
              </a:spcAft>
            </a:pPr>
            <a:r>
              <a:rPr lang="en-US" sz="1800" dirty="0">
                <a:effectLst>
                  <a:outerShdw dir="2700000" algn="tl">
                    <a:srgbClr val="000000">
                      <a:alpha val="43137"/>
                    </a:srgbClr>
                  </a:outerShdw>
                </a:effectLst>
                <a:latin typeface="Avenir Book" charset="0"/>
                <a:ea typeface="Avenir Book" charset="0"/>
                <a:cs typeface="Avenir Book" charset="0"/>
              </a:rPr>
              <a:t>Hussein Mouzannar et al.. Damage Identification in Social Media Posts Using Multimodal Deep Learning, 2018.</a:t>
            </a:r>
            <a:endParaRPr lang="en-US" sz="120" dirty="0">
              <a:effectLst>
                <a:outerShdw dir="2700000" algn="tl">
                  <a:srgbClr val="000000">
                    <a:alpha val="43137"/>
                  </a:srgbClr>
                </a:outerShdw>
              </a:effectLst>
              <a:latin typeface="Avenir Book" charset="0"/>
              <a:ea typeface="Avenir Book" charset="0"/>
              <a:cs typeface="Avenir Book" charset="0"/>
            </a:endParaRPr>
          </a:p>
          <a:p>
            <a:pPr>
              <a:spcAft>
                <a:spcPts val="720"/>
              </a:spcAft>
            </a:pPr>
            <a:r>
              <a:rPr lang="en-US" sz="1800" dirty="0">
                <a:effectLst>
                  <a:outerShdw dir="2700000" algn="tl">
                    <a:srgbClr val="000000">
                      <a:alpha val="43137"/>
                    </a:srgbClr>
                  </a:outerShdw>
                </a:effectLst>
                <a:latin typeface="Avenir Book" charset="0"/>
                <a:ea typeface="Avenir Book" charset="0"/>
                <a:cs typeface="Avenir Book" charset="0"/>
              </a:rPr>
              <a:t>Tom Zahavy et al.. Is a picture worth a thousand words? A Deep Multi-Modal Fusion Architecture for Product Classification in e-Commerce, 2018.</a:t>
            </a:r>
          </a:p>
          <a:p>
            <a:pPr>
              <a:spcAft>
                <a:spcPts val="720"/>
              </a:spcAft>
            </a:pPr>
            <a:endParaRPr lang="en-US" sz="1800" dirty="0">
              <a:effectLst>
                <a:outerShdw dir="2700000" algn="tl">
                  <a:srgbClr val="000000">
                    <a:alpha val="43137"/>
                  </a:srgbClr>
                </a:outerShdw>
              </a:effectLst>
              <a:latin typeface="Avenir Book" charset="0"/>
              <a:ea typeface="Avenir Book" charset="0"/>
              <a:cs typeface="Avenir Book" charset="0"/>
            </a:endParaRPr>
          </a:p>
        </p:txBody>
      </p:sp>
      <p:sp>
        <p:nvSpPr>
          <p:cNvPr id="107" name="Rounded Rectangle 106">
            <a:extLst>
              <a:ext uri="{FF2B5EF4-FFF2-40B4-BE49-F238E27FC236}">
                <a16:creationId xmlns:a16="http://schemas.microsoft.com/office/drawing/2014/main" id="{C1A9EE74-0CC0-6644-8C0C-7A6752B65D75}"/>
              </a:ext>
            </a:extLst>
          </p:cNvPr>
          <p:cNvSpPr/>
          <p:nvPr/>
        </p:nvSpPr>
        <p:spPr bwMode="auto">
          <a:xfrm>
            <a:off x="23496255" y="4266529"/>
            <a:ext cx="8773250" cy="11662620"/>
          </a:xfrm>
          <a:prstGeom prst="roundRect">
            <a:avLst>
              <a:gd name="adj" fmla="val 7969"/>
            </a:avLst>
          </a:prstGeom>
          <a:solidFill>
            <a:schemeClr val="bg2">
              <a:lumMod val="20000"/>
              <a:lumOff val="80000"/>
            </a:schemeClr>
          </a:solidFill>
          <a:ln w="28575" cap="flat" cmpd="sng" algn="ctr">
            <a:no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marL="411480" indent="-411480">
              <a:spcAft>
                <a:spcPts val="72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The results on the test set are as follows:</a:t>
            </a: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a:spcAft>
                <a:spcPts val="720"/>
              </a:spcAft>
            </a:pPr>
            <a:endParaRPr lang="en-US" sz="27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Compared to the best unimodal model, decision fusion sees an 8% increase in classification accuracy. This demonstrates the utility of multimodal approaches.</a:t>
            </a:r>
          </a:p>
          <a:p>
            <a:pPr>
              <a:spcAft>
                <a:spcPts val="720"/>
              </a:spcAft>
            </a:pPr>
            <a:endParaRPr lang="en-US" sz="2400" dirty="0">
              <a:effectLst>
                <a:outerShdw dir="2700000" algn="tl">
                  <a:srgbClr val="000000">
                    <a:alpha val="43137"/>
                  </a:srgbClr>
                </a:outerShdw>
              </a:effectLst>
              <a:latin typeface="Avenir Book" charset="0"/>
              <a:ea typeface="Avenir Book" charset="0"/>
              <a:cs typeface="Avenir Book" charset="0"/>
            </a:endParaRPr>
          </a:p>
          <a:p>
            <a:pPr>
              <a:spcAft>
                <a:spcPts val="720"/>
              </a:spcAft>
            </a:pPr>
            <a:endParaRPr lang="en-US" sz="2400" dirty="0">
              <a:effectLst>
                <a:outerShdw dir="2700000" algn="tl">
                  <a:srgbClr val="000000">
                    <a:alpha val="43137"/>
                  </a:srgbClr>
                </a:outerShdw>
              </a:effectLst>
              <a:latin typeface="Avenir Book" charset="0"/>
              <a:ea typeface="Avenir Book" charset="0"/>
              <a:cs typeface="Avenir Book" charset="0"/>
            </a:endParaRPr>
          </a:p>
        </p:txBody>
      </p:sp>
      <p:graphicFrame>
        <p:nvGraphicFramePr>
          <p:cNvPr id="130" name="Content Placeholder 4">
            <a:extLst>
              <a:ext uri="{FF2B5EF4-FFF2-40B4-BE49-F238E27FC236}">
                <a16:creationId xmlns:a16="http://schemas.microsoft.com/office/drawing/2014/main" id="{C8CC9182-C2CE-1343-A997-936E8E65335D}"/>
              </a:ext>
            </a:extLst>
          </p:cNvPr>
          <p:cNvGraphicFramePr>
            <a:graphicFrameLocks/>
          </p:cNvGraphicFramePr>
          <p:nvPr>
            <p:extLst>
              <p:ext uri="{D42A27DB-BD31-4B8C-83A1-F6EECF244321}">
                <p14:modId xmlns:p14="http://schemas.microsoft.com/office/powerpoint/2010/main" val="824584592"/>
              </p:ext>
            </p:extLst>
          </p:nvPr>
        </p:nvGraphicFramePr>
        <p:xfrm>
          <a:off x="23757039" y="5029200"/>
          <a:ext cx="8213602" cy="6675120"/>
        </p:xfrm>
        <a:graphic>
          <a:graphicData uri="http://schemas.openxmlformats.org/drawingml/2006/table">
            <a:tbl>
              <a:tblPr firstRow="1" firstCol="1" bandRow="1">
                <a:tableStyleId>{073A0DAA-6AF3-43AB-8588-CEC1D06C72B9}</a:tableStyleId>
              </a:tblPr>
              <a:tblGrid>
                <a:gridCol w="952882">
                  <a:extLst>
                    <a:ext uri="{9D8B030D-6E8A-4147-A177-3AD203B41FA5}">
                      <a16:colId xmlns:a16="http://schemas.microsoft.com/office/drawing/2014/main" val="3152171668"/>
                    </a:ext>
                  </a:extLst>
                </a:gridCol>
                <a:gridCol w="1970152">
                  <a:extLst>
                    <a:ext uri="{9D8B030D-6E8A-4147-A177-3AD203B41FA5}">
                      <a16:colId xmlns:a16="http://schemas.microsoft.com/office/drawing/2014/main" val="4074470178"/>
                    </a:ext>
                  </a:extLst>
                </a:gridCol>
                <a:gridCol w="1398652">
                  <a:extLst>
                    <a:ext uri="{9D8B030D-6E8A-4147-A177-3AD203B41FA5}">
                      <a16:colId xmlns:a16="http://schemas.microsoft.com/office/drawing/2014/main" val="4003107534"/>
                    </a:ext>
                  </a:extLst>
                </a:gridCol>
                <a:gridCol w="1101472">
                  <a:extLst>
                    <a:ext uri="{9D8B030D-6E8A-4147-A177-3AD203B41FA5}">
                      <a16:colId xmlns:a16="http://schemas.microsoft.com/office/drawing/2014/main" val="37252794"/>
                    </a:ext>
                  </a:extLst>
                </a:gridCol>
                <a:gridCol w="1384172">
                  <a:extLst>
                    <a:ext uri="{9D8B030D-6E8A-4147-A177-3AD203B41FA5}">
                      <a16:colId xmlns:a16="http://schemas.microsoft.com/office/drawing/2014/main" val="2542336046"/>
                    </a:ext>
                  </a:extLst>
                </a:gridCol>
                <a:gridCol w="1406272">
                  <a:extLst>
                    <a:ext uri="{9D8B030D-6E8A-4147-A177-3AD203B41FA5}">
                      <a16:colId xmlns:a16="http://schemas.microsoft.com/office/drawing/2014/main" val="2247011085"/>
                    </a:ext>
                  </a:extLst>
                </a:gridCol>
              </a:tblGrid>
              <a:tr h="445008">
                <a:tc>
                  <a:txBody>
                    <a:bodyPr/>
                    <a:lstStyle/>
                    <a:p>
                      <a:pPr algn="ctr"/>
                      <a:r>
                        <a:rPr lang="en-US" sz="2200" b="0" dirty="0">
                          <a:latin typeface="Avenir Roman" panose="02000503020000020003" pitchFamily="2" charset="0"/>
                        </a:rPr>
                        <a:t>Type</a:t>
                      </a:r>
                    </a:p>
                  </a:txBody>
                  <a:tcPr marL="109728" marR="109728" marT="54864" marB="54864">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solidFill>
                      <a:srgbClr val="071F3D"/>
                    </a:solidFill>
                  </a:tcPr>
                </a:tc>
                <a:tc>
                  <a:txBody>
                    <a:bodyPr/>
                    <a:lstStyle/>
                    <a:p>
                      <a:pPr algn="ctr"/>
                      <a:r>
                        <a:rPr lang="en-US" sz="2200" b="0" dirty="0">
                          <a:latin typeface="Avenir Roman" panose="02000503020000020003" pitchFamily="2" charset="0"/>
                        </a:rPr>
                        <a:t>Model</a:t>
                      </a:r>
                    </a:p>
                  </a:txBody>
                  <a:tcPr marL="109728" marR="109728" marT="54864" marB="54864">
                    <a:lnL w="12700" cmpd="sng">
                      <a:noFill/>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solidFill>
                      <a:srgbClr val="071F3D"/>
                    </a:solidFill>
                  </a:tcPr>
                </a:tc>
                <a:tc>
                  <a:txBody>
                    <a:bodyPr/>
                    <a:lstStyle/>
                    <a:p>
                      <a:pPr algn="ctr"/>
                      <a:r>
                        <a:rPr lang="en-US" sz="2200" b="0" dirty="0">
                          <a:latin typeface="Avenir Roman" panose="02000503020000020003" pitchFamily="2" charset="0"/>
                        </a:rPr>
                        <a:t>Precision</a:t>
                      </a:r>
                    </a:p>
                  </a:txBody>
                  <a:tcPr marL="109728" marR="109728" marT="54864" marB="54864">
                    <a:lnL w="12700" cmpd="sng">
                      <a:noFill/>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solidFill>
                      <a:srgbClr val="071F3D"/>
                    </a:solidFill>
                  </a:tcPr>
                </a:tc>
                <a:tc>
                  <a:txBody>
                    <a:bodyPr/>
                    <a:lstStyle/>
                    <a:p>
                      <a:pPr algn="ctr"/>
                      <a:r>
                        <a:rPr lang="en-US" sz="2200" b="0" dirty="0">
                          <a:latin typeface="Avenir Roman" panose="02000503020000020003" pitchFamily="2" charset="0"/>
                        </a:rPr>
                        <a:t>Recall</a:t>
                      </a:r>
                    </a:p>
                  </a:txBody>
                  <a:tcPr marL="109728" marR="109728" marT="54864" marB="54864">
                    <a:lnL w="12700" cmpd="sng">
                      <a:noFill/>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solidFill>
                      <a:srgbClr val="071F3D"/>
                    </a:solidFill>
                  </a:tcPr>
                </a:tc>
                <a:tc>
                  <a:txBody>
                    <a:bodyPr/>
                    <a:lstStyle/>
                    <a:p>
                      <a:pPr algn="ctr"/>
                      <a:r>
                        <a:rPr lang="en-US" sz="2200" b="0" dirty="0">
                          <a:latin typeface="Avenir Roman" panose="02000503020000020003" pitchFamily="2" charset="0"/>
                        </a:rPr>
                        <a:t>F1-Score</a:t>
                      </a:r>
                    </a:p>
                  </a:txBody>
                  <a:tcPr marL="109728" marR="109728" marT="54864" marB="54864">
                    <a:lnL w="12700" cmpd="sng">
                      <a:noFill/>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solidFill>
                      <a:srgbClr val="071F3D"/>
                    </a:solidFill>
                  </a:tcPr>
                </a:tc>
                <a:tc>
                  <a:txBody>
                    <a:bodyPr/>
                    <a:lstStyle/>
                    <a:p>
                      <a:pPr algn="ctr"/>
                      <a:r>
                        <a:rPr lang="en-US" sz="2200" b="0" dirty="0">
                          <a:latin typeface="Avenir Roman" panose="02000503020000020003" pitchFamily="2" charset="0"/>
                        </a:rPr>
                        <a:t>Accuracy</a:t>
                      </a:r>
                    </a:p>
                  </a:txBody>
                  <a:tcPr marL="109728" marR="109728" marT="54864" marB="54864">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solidFill>
                      <a:srgbClr val="071F3D"/>
                    </a:solidFill>
                  </a:tcPr>
                </a:tc>
                <a:extLst>
                  <a:ext uri="{0D108BD9-81ED-4DB2-BD59-A6C34878D82A}">
                    <a16:rowId xmlns:a16="http://schemas.microsoft.com/office/drawing/2014/main" val="3899352888"/>
                  </a:ext>
                </a:extLst>
              </a:tr>
              <a:tr h="445008">
                <a:tc>
                  <a:txBody>
                    <a:bodyPr/>
                    <a:lstStyle/>
                    <a:p>
                      <a:r>
                        <a:rPr lang="en-US" sz="1800" b="0" dirty="0">
                          <a:effectLst/>
                          <a:latin typeface="Avenir Roman" panose="02000503020000020003" pitchFamily="2" charset="0"/>
                        </a:rPr>
                        <a:t>Text</a:t>
                      </a:r>
                    </a:p>
                  </a:txBody>
                  <a:tcPr marL="109728" marR="109728" marT="54864" marB="54864" anchor="ctr">
                    <a:lnL w="12700" cap="flat" cmpd="sng" algn="ctr">
                      <a:no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dirty="0">
                          <a:solidFill>
                            <a:schemeClr val="bg1"/>
                          </a:solidFill>
                          <a:effectLst/>
                          <a:latin typeface="Avenir Roman" panose="02000503020000020003" pitchFamily="2" charset="0"/>
                        </a:rPr>
                        <a:t>MultiNB</a:t>
                      </a:r>
                    </a:p>
                  </a:txBody>
                  <a:tcPr marL="109728" marR="109728" marT="54864" marB="54864"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i="0" dirty="0">
                          <a:solidFill>
                            <a:schemeClr val="tx1"/>
                          </a:solidFill>
                          <a:effectLst/>
                          <a:latin typeface="Avenir Roman" panose="02000503020000020003" pitchFamily="2" charset="0"/>
                        </a:rPr>
                        <a:t>0.8769 </a:t>
                      </a:r>
                    </a:p>
                  </a:txBody>
                  <a:tcPr marL="109728" marR="109728" marT="54864" marB="54864"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0.6940 </a:t>
                      </a:r>
                    </a:p>
                  </a:txBody>
                  <a:tcPr marL="109728" marR="109728" marT="54864" marB="54864"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0.7748 </a:t>
                      </a:r>
                    </a:p>
                  </a:txBody>
                  <a:tcPr marL="109728" marR="109728" marT="54864" marB="54864"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0.8472 </a:t>
                      </a:r>
                    </a:p>
                  </a:txBody>
                  <a:tcPr marL="109728" marR="109728" marT="54864" marB="54864" anchor="ctr">
                    <a:lnL w="12700" cmpd="sng">
                      <a:noFill/>
                    </a:lnL>
                    <a:lnR w="12700" cap="flat" cmpd="sng" algn="ctr">
                      <a:no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rgbClr val="071F3D">
                        <a:alpha val="14902"/>
                      </a:srgbClr>
                    </a:solidFill>
                  </a:tcPr>
                </a:tc>
                <a:extLst>
                  <a:ext uri="{0D108BD9-81ED-4DB2-BD59-A6C34878D82A}">
                    <a16:rowId xmlns:a16="http://schemas.microsoft.com/office/drawing/2014/main" val="1191223579"/>
                  </a:ext>
                </a:extLst>
              </a:tr>
              <a:tr h="445008">
                <a:tc>
                  <a:txBody>
                    <a:bodyPr/>
                    <a:lstStyle/>
                    <a:p>
                      <a:r>
                        <a:rPr lang="en-US" sz="1800" b="0" dirty="0">
                          <a:effectLst/>
                          <a:latin typeface="Avenir Roman" panose="02000503020000020003" pitchFamily="2" charset="0"/>
                        </a:rPr>
                        <a:t>Text</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dirty="0">
                          <a:solidFill>
                            <a:schemeClr val="bg1"/>
                          </a:solidFill>
                          <a:effectLst/>
                          <a:latin typeface="Avenir Roman" panose="02000503020000020003" pitchFamily="2" charset="0"/>
                        </a:rPr>
                        <a:t>MultiNB_TF</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i="0" dirty="0">
                          <a:solidFill>
                            <a:schemeClr val="tx1"/>
                          </a:solidFill>
                          <a:effectLst/>
                          <a:latin typeface="Avenir Roman" panose="02000503020000020003" pitchFamily="2" charset="0"/>
                        </a:rPr>
                        <a:t>0.8882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b="0" i="0" dirty="0">
                          <a:solidFill>
                            <a:schemeClr val="tx1"/>
                          </a:solidFill>
                          <a:effectLst/>
                          <a:latin typeface="Avenir Roman" panose="02000503020000020003" pitchFamily="2" charset="0"/>
                        </a:rPr>
                        <a:t>0.4280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b="0" i="0" dirty="0">
                          <a:solidFill>
                            <a:schemeClr val="tx1"/>
                          </a:solidFill>
                          <a:effectLst/>
                          <a:latin typeface="Avenir Roman" panose="02000503020000020003" pitchFamily="2" charset="0"/>
                        </a:rPr>
                        <a:t>0.5777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b="0" i="0" dirty="0">
                          <a:solidFill>
                            <a:schemeClr val="tx1"/>
                          </a:solidFill>
                          <a:effectLst/>
                          <a:latin typeface="Avenir Roman" panose="02000503020000020003" pitchFamily="2" charset="0"/>
                        </a:rPr>
                        <a:t>0.7098 </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963349298"/>
                  </a:ext>
                </a:extLst>
              </a:tr>
              <a:tr h="445008">
                <a:tc>
                  <a:txBody>
                    <a:bodyPr/>
                    <a:lstStyle/>
                    <a:p>
                      <a:r>
                        <a:rPr lang="en-US" sz="1800" b="0" dirty="0">
                          <a:effectLst/>
                          <a:latin typeface="Avenir Roman" panose="02000503020000020003" pitchFamily="2" charset="0"/>
                        </a:rPr>
                        <a:t>Text</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dirty="0">
                          <a:solidFill>
                            <a:schemeClr val="bg1"/>
                          </a:solidFill>
                          <a:effectLst/>
                          <a:latin typeface="Avenir Roman" panose="02000503020000020003" pitchFamily="2" charset="0"/>
                        </a:rPr>
                        <a:t>BernNB</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i="0" dirty="0">
                          <a:solidFill>
                            <a:schemeClr val="tx1"/>
                          </a:solidFill>
                          <a:effectLst/>
                          <a:latin typeface="Avenir Roman" panose="02000503020000020003" pitchFamily="2" charset="0"/>
                        </a:rPr>
                        <a:t>0.4786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0.2845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0.3569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0.6680 </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071F3D">
                        <a:alpha val="14902"/>
                      </a:srgbClr>
                    </a:solidFill>
                  </a:tcPr>
                </a:tc>
                <a:extLst>
                  <a:ext uri="{0D108BD9-81ED-4DB2-BD59-A6C34878D82A}">
                    <a16:rowId xmlns:a16="http://schemas.microsoft.com/office/drawing/2014/main" val="3223915176"/>
                  </a:ext>
                </a:extLst>
              </a:tr>
              <a:tr h="445008">
                <a:tc>
                  <a:txBody>
                    <a:bodyPr/>
                    <a:lstStyle/>
                    <a:p>
                      <a:r>
                        <a:rPr lang="en-US" sz="1800" b="0" dirty="0">
                          <a:effectLst/>
                          <a:latin typeface="Avenir Roman" panose="02000503020000020003" pitchFamily="2" charset="0"/>
                        </a:rPr>
                        <a:t>Text</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dirty="0">
                          <a:solidFill>
                            <a:schemeClr val="bg1"/>
                          </a:solidFill>
                          <a:effectLst/>
                          <a:latin typeface="Avenir Roman" panose="02000503020000020003" pitchFamily="2" charset="0"/>
                        </a:rPr>
                        <a:t>BernNB_TF</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i="0" dirty="0">
                          <a:solidFill>
                            <a:schemeClr val="tx1"/>
                          </a:solidFill>
                          <a:effectLst/>
                          <a:latin typeface="Avenir Roman" panose="02000503020000020003" pitchFamily="2" charset="0"/>
                        </a:rPr>
                        <a:t>0.4786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b="0" i="0" dirty="0">
                          <a:solidFill>
                            <a:schemeClr val="tx1"/>
                          </a:solidFill>
                          <a:effectLst/>
                          <a:latin typeface="Avenir Roman" panose="02000503020000020003" pitchFamily="2" charset="0"/>
                        </a:rPr>
                        <a:t>0.2845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b="0" i="0" dirty="0">
                          <a:solidFill>
                            <a:schemeClr val="tx1"/>
                          </a:solidFill>
                          <a:effectLst/>
                          <a:latin typeface="Avenir Roman" panose="02000503020000020003" pitchFamily="2" charset="0"/>
                        </a:rPr>
                        <a:t>0.3569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b="0" i="0" dirty="0">
                          <a:solidFill>
                            <a:schemeClr val="tx1"/>
                          </a:solidFill>
                          <a:effectLst/>
                          <a:latin typeface="Avenir Roman" panose="02000503020000020003" pitchFamily="2" charset="0"/>
                        </a:rPr>
                        <a:t>0.6680 </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087659352"/>
                  </a:ext>
                </a:extLst>
              </a:tr>
              <a:tr h="445008">
                <a:tc>
                  <a:txBody>
                    <a:bodyPr/>
                    <a:lstStyle/>
                    <a:p>
                      <a:r>
                        <a:rPr lang="en-US" sz="1800" b="0" dirty="0">
                          <a:effectLst/>
                          <a:latin typeface="Avenir Roman" panose="02000503020000020003" pitchFamily="2" charset="0"/>
                        </a:rPr>
                        <a:t>Text</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dirty="0">
                          <a:solidFill>
                            <a:schemeClr val="bg1"/>
                          </a:solidFill>
                          <a:effectLst/>
                          <a:latin typeface="Avenir Roman" panose="02000503020000020003" pitchFamily="2" charset="0"/>
                        </a:rPr>
                        <a:t>SVM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i="0" dirty="0">
                          <a:solidFill>
                            <a:schemeClr val="tx1"/>
                          </a:solidFill>
                          <a:effectLst/>
                          <a:latin typeface="Avenir Roman" panose="02000503020000020003" pitchFamily="2" charset="0"/>
                        </a:rPr>
                        <a:t>0.8565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0.8208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0.8383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0.8906 </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071F3D">
                        <a:alpha val="14902"/>
                      </a:srgbClr>
                    </a:solidFill>
                  </a:tcPr>
                </a:tc>
                <a:extLst>
                  <a:ext uri="{0D108BD9-81ED-4DB2-BD59-A6C34878D82A}">
                    <a16:rowId xmlns:a16="http://schemas.microsoft.com/office/drawing/2014/main" val="995304267"/>
                  </a:ext>
                </a:extLst>
              </a:tr>
              <a:tr h="445008">
                <a:tc>
                  <a:txBody>
                    <a:bodyPr/>
                    <a:lstStyle/>
                    <a:p>
                      <a:r>
                        <a:rPr lang="en-US" sz="1800" b="1" i="0" dirty="0">
                          <a:effectLst/>
                          <a:latin typeface="Avenir Black" panose="02000503020000020003" pitchFamily="2" charset="0"/>
                        </a:rPr>
                        <a:t>Text</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64203E"/>
                    </a:solidFill>
                  </a:tcPr>
                </a:tc>
                <a:tc>
                  <a:txBody>
                    <a:bodyPr/>
                    <a:lstStyle/>
                    <a:p>
                      <a:r>
                        <a:rPr lang="en-US" sz="1800" b="1" i="0" dirty="0">
                          <a:solidFill>
                            <a:schemeClr val="bg1"/>
                          </a:solidFill>
                          <a:effectLst/>
                          <a:latin typeface="Avenir Black" panose="02000503020000020003" pitchFamily="2" charset="0"/>
                        </a:rPr>
                        <a:t>SVM_TF</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64203E"/>
                    </a:solidFill>
                  </a:tcPr>
                </a:tc>
                <a:tc>
                  <a:txBody>
                    <a:bodyPr/>
                    <a:lstStyle/>
                    <a:p>
                      <a:r>
                        <a:rPr lang="en-US" sz="1800" b="1" i="0" dirty="0">
                          <a:solidFill>
                            <a:schemeClr val="tx1"/>
                          </a:solidFill>
                          <a:effectLst/>
                          <a:latin typeface="Avenir Black" panose="02000503020000020003" pitchFamily="2" charset="0"/>
                        </a:rPr>
                        <a:t>0.8942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64203E">
                        <a:alpha val="14902"/>
                      </a:srgbClr>
                    </a:solidFill>
                  </a:tcPr>
                </a:tc>
                <a:tc>
                  <a:txBody>
                    <a:bodyPr/>
                    <a:lstStyle/>
                    <a:p>
                      <a:r>
                        <a:rPr lang="en-US" sz="1800" b="1" i="0" dirty="0">
                          <a:solidFill>
                            <a:schemeClr val="tx1"/>
                          </a:solidFill>
                          <a:effectLst/>
                          <a:latin typeface="Avenir Black" panose="02000503020000020003" pitchFamily="2" charset="0"/>
                        </a:rPr>
                        <a:t>0.8256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64203E">
                        <a:alpha val="14902"/>
                      </a:srgbClr>
                    </a:solidFill>
                  </a:tcPr>
                </a:tc>
                <a:tc>
                  <a:txBody>
                    <a:bodyPr/>
                    <a:lstStyle/>
                    <a:p>
                      <a:r>
                        <a:rPr lang="en-US" sz="1800" b="1" i="0" dirty="0">
                          <a:solidFill>
                            <a:schemeClr val="tx1"/>
                          </a:solidFill>
                          <a:effectLst/>
                          <a:latin typeface="Avenir Black" panose="02000503020000020003" pitchFamily="2" charset="0"/>
                        </a:rPr>
                        <a:t>0.8585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64203E">
                        <a:alpha val="14902"/>
                      </a:srgbClr>
                    </a:solidFill>
                  </a:tcPr>
                </a:tc>
                <a:tc>
                  <a:txBody>
                    <a:bodyPr/>
                    <a:lstStyle/>
                    <a:p>
                      <a:r>
                        <a:rPr lang="en-US" sz="1800" b="1" i="0" dirty="0">
                          <a:solidFill>
                            <a:schemeClr val="tx1"/>
                          </a:solidFill>
                          <a:effectLst/>
                          <a:latin typeface="Avenir Black" panose="02000503020000020003" pitchFamily="2" charset="0"/>
                        </a:rPr>
                        <a:t>0.9052 </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64203E">
                        <a:alpha val="14902"/>
                      </a:srgbClr>
                    </a:solidFill>
                  </a:tcPr>
                </a:tc>
                <a:extLst>
                  <a:ext uri="{0D108BD9-81ED-4DB2-BD59-A6C34878D82A}">
                    <a16:rowId xmlns:a16="http://schemas.microsoft.com/office/drawing/2014/main" val="1269649436"/>
                  </a:ext>
                </a:extLst>
              </a:tr>
              <a:tr h="445008">
                <a:tc>
                  <a:txBody>
                    <a:bodyPr/>
                    <a:lstStyle/>
                    <a:p>
                      <a:r>
                        <a:rPr lang="en-US" sz="1800" b="0" dirty="0">
                          <a:effectLst/>
                          <a:latin typeface="Avenir Roman" panose="02000503020000020003" pitchFamily="2" charset="0"/>
                        </a:rPr>
                        <a:t>Text</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dirty="0">
                          <a:solidFill>
                            <a:schemeClr val="bg1"/>
                          </a:solidFill>
                          <a:effectLst/>
                          <a:latin typeface="Avenir Roman" panose="02000503020000020003" pitchFamily="2" charset="0"/>
                        </a:rPr>
                        <a:t>Tree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i="0" dirty="0">
                          <a:solidFill>
                            <a:schemeClr val="tx1"/>
                          </a:solidFill>
                          <a:effectLst/>
                          <a:latin typeface="Avenir Roman" panose="02000503020000020003" pitchFamily="2" charset="0"/>
                        </a:rPr>
                        <a:t>0.5755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0.4687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0.5167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0.6853 </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071F3D">
                        <a:alpha val="14902"/>
                      </a:srgbClr>
                    </a:solidFill>
                  </a:tcPr>
                </a:tc>
                <a:extLst>
                  <a:ext uri="{0D108BD9-81ED-4DB2-BD59-A6C34878D82A}">
                    <a16:rowId xmlns:a16="http://schemas.microsoft.com/office/drawing/2014/main" val="1712780680"/>
                  </a:ext>
                </a:extLst>
              </a:tr>
              <a:tr h="445008">
                <a:tc>
                  <a:txBody>
                    <a:bodyPr/>
                    <a:lstStyle/>
                    <a:p>
                      <a:r>
                        <a:rPr lang="en-US" sz="1800" b="0" dirty="0">
                          <a:effectLst/>
                          <a:latin typeface="Avenir Roman" panose="02000503020000020003" pitchFamily="2" charset="0"/>
                        </a:rPr>
                        <a:t>Text</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dirty="0">
                          <a:solidFill>
                            <a:schemeClr val="bg1"/>
                          </a:solidFill>
                          <a:effectLst/>
                          <a:latin typeface="Avenir Roman" panose="02000503020000020003" pitchFamily="2" charset="0"/>
                        </a:rPr>
                        <a:t>Tree_TF</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i="0" dirty="0">
                          <a:solidFill>
                            <a:schemeClr val="tx1"/>
                          </a:solidFill>
                          <a:effectLst/>
                          <a:latin typeface="Avenir Roman" panose="02000503020000020003" pitchFamily="2" charset="0"/>
                        </a:rPr>
                        <a:t>0.6037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b="0" i="0" dirty="0">
                          <a:solidFill>
                            <a:schemeClr val="tx1"/>
                          </a:solidFill>
                          <a:effectLst/>
                          <a:latin typeface="Avenir Roman" panose="02000503020000020003" pitchFamily="2" charset="0"/>
                        </a:rPr>
                        <a:t>0.4872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b="0" i="0" dirty="0">
                          <a:solidFill>
                            <a:schemeClr val="tx1"/>
                          </a:solidFill>
                          <a:effectLst/>
                          <a:latin typeface="Avenir Roman" panose="02000503020000020003" pitchFamily="2" charset="0"/>
                        </a:rPr>
                        <a:t>0.5392 </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b="0" i="0" dirty="0">
                          <a:solidFill>
                            <a:schemeClr val="tx1"/>
                          </a:solidFill>
                          <a:effectLst/>
                          <a:latin typeface="Avenir Roman" panose="02000503020000020003" pitchFamily="2" charset="0"/>
                        </a:rPr>
                        <a:t>0.6906 </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738505376"/>
                  </a:ext>
                </a:extLst>
              </a:tr>
              <a:tr h="445008">
                <a:tc>
                  <a:txBody>
                    <a:bodyPr/>
                    <a:lstStyle/>
                    <a:p>
                      <a:r>
                        <a:rPr lang="en-US" sz="1800" b="0" dirty="0">
                          <a:effectLst/>
                          <a:latin typeface="Avenir Roman" panose="02000503020000020003" pitchFamily="2" charset="0"/>
                        </a:rPr>
                        <a:t>Text</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dirty="0">
                          <a:solidFill>
                            <a:schemeClr val="bg1"/>
                          </a:solidFill>
                          <a:effectLst/>
                          <a:latin typeface="Avenir Roman" panose="02000503020000020003" pitchFamily="2" charset="0"/>
                        </a:rPr>
                        <a:t>LSTM</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i="0" dirty="0">
                          <a:solidFill>
                            <a:schemeClr val="tx1"/>
                          </a:solidFill>
                          <a:effectLst/>
                          <a:latin typeface="Avenir Roman" panose="02000503020000020003" pitchFamily="2" charset="0"/>
                        </a:rPr>
                        <a:t>0.8415</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0.7144</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0.7516</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pPr marL="0" marR="0" lvl="0" indent="0" algn="l" defTabSz="508082" rtl="0" eaLnBrk="1" fontAlgn="auto" latinLnBrk="0" hangingPunct="1">
                        <a:lnSpc>
                          <a:spcPct val="100000"/>
                        </a:lnSpc>
                        <a:spcBef>
                          <a:spcPts val="0"/>
                        </a:spcBef>
                        <a:spcAft>
                          <a:spcPts val="0"/>
                        </a:spcAft>
                        <a:buClrTx/>
                        <a:buSzTx/>
                        <a:buFontTx/>
                        <a:buNone/>
                        <a:tabLst/>
                        <a:defRPr/>
                      </a:pPr>
                      <a:r>
                        <a:rPr lang="en-US" sz="1800" b="0" i="0" dirty="0">
                          <a:solidFill>
                            <a:schemeClr val="tx1"/>
                          </a:solidFill>
                          <a:effectLst/>
                          <a:latin typeface="Avenir Roman" panose="02000503020000020003" pitchFamily="2" charset="0"/>
                        </a:rPr>
                        <a:t>0.7144</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071F3D">
                        <a:alpha val="14902"/>
                      </a:srgbClr>
                    </a:solidFill>
                  </a:tcPr>
                </a:tc>
                <a:extLst>
                  <a:ext uri="{0D108BD9-81ED-4DB2-BD59-A6C34878D82A}">
                    <a16:rowId xmlns:a16="http://schemas.microsoft.com/office/drawing/2014/main" val="1872169217"/>
                  </a:ext>
                </a:extLst>
              </a:tr>
              <a:tr h="445008">
                <a:tc>
                  <a:txBody>
                    <a:bodyPr/>
                    <a:lstStyle/>
                    <a:p>
                      <a:r>
                        <a:rPr lang="en-US" sz="1800" b="0" dirty="0">
                          <a:effectLst/>
                          <a:latin typeface="Avenir Roman" panose="02000503020000020003" pitchFamily="2" charset="0"/>
                        </a:rPr>
                        <a:t>Text</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dirty="0">
                          <a:solidFill>
                            <a:schemeClr val="bg1"/>
                          </a:solidFill>
                          <a:effectLst/>
                          <a:latin typeface="Avenir Roman" panose="02000503020000020003" pitchFamily="2" charset="0"/>
                        </a:rPr>
                        <a:t>GRU</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i="0" dirty="0">
                          <a:solidFill>
                            <a:schemeClr val="tx1"/>
                          </a:solidFill>
                          <a:effectLst/>
                          <a:latin typeface="Avenir Roman" panose="02000503020000020003" pitchFamily="2" charset="0"/>
                        </a:rPr>
                        <a:t>0.6933</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800" b="0" i="0" dirty="0">
                          <a:solidFill>
                            <a:schemeClr val="tx1"/>
                          </a:solidFill>
                          <a:effectLst/>
                          <a:latin typeface="Avenir Roman" panose="02000503020000020003" pitchFamily="2" charset="0"/>
                        </a:rPr>
                        <a:t>0.6124</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800" b="0" i="0" dirty="0">
                          <a:solidFill>
                            <a:schemeClr val="tx1"/>
                          </a:solidFill>
                          <a:effectLst/>
                          <a:latin typeface="Avenir Roman" panose="02000503020000020003" pitchFamily="2" charset="0"/>
                        </a:rPr>
                        <a:t>0.5231</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508082" rtl="0" eaLnBrk="1" fontAlgn="auto" latinLnBrk="0" hangingPunct="1">
                        <a:lnSpc>
                          <a:spcPct val="100000"/>
                        </a:lnSpc>
                        <a:spcBef>
                          <a:spcPts val="0"/>
                        </a:spcBef>
                        <a:spcAft>
                          <a:spcPts val="0"/>
                        </a:spcAft>
                        <a:buClrTx/>
                        <a:buSzTx/>
                        <a:buFontTx/>
                        <a:buNone/>
                        <a:tabLst/>
                        <a:defRPr/>
                      </a:pPr>
                      <a:r>
                        <a:rPr lang="en-US" sz="1800" b="0" i="0" dirty="0">
                          <a:solidFill>
                            <a:schemeClr val="tx1"/>
                          </a:solidFill>
                          <a:effectLst/>
                          <a:latin typeface="Avenir Roman" panose="02000503020000020003" pitchFamily="2" charset="0"/>
                        </a:rPr>
                        <a:t>0.6124</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78473971"/>
                  </a:ext>
                </a:extLst>
              </a:tr>
              <a:tr h="445008">
                <a:tc>
                  <a:txBody>
                    <a:bodyPr/>
                    <a:lstStyle/>
                    <a:p>
                      <a:r>
                        <a:rPr lang="en-US" sz="1800" b="0" dirty="0">
                          <a:effectLst/>
                          <a:latin typeface="Avenir Roman" panose="02000503020000020003" pitchFamily="2" charset="0"/>
                        </a:rPr>
                        <a:t>Image</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dirty="0">
                          <a:solidFill>
                            <a:schemeClr val="bg1"/>
                          </a:solidFill>
                          <a:effectLst/>
                          <a:latin typeface="Avenir Roman" panose="02000503020000020003" pitchFamily="2" charset="0"/>
                        </a:rPr>
                        <a:t>ResNet-18</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solidFill>
                  </a:tcPr>
                </a:tc>
                <a:tc>
                  <a:txBody>
                    <a:bodyPr/>
                    <a:lstStyle/>
                    <a:p>
                      <a:r>
                        <a:rPr lang="en-US" sz="1800" b="0" i="0" dirty="0">
                          <a:solidFill>
                            <a:schemeClr val="tx1"/>
                          </a:solidFill>
                          <a:effectLst/>
                          <a:latin typeface="Avenir Roman" panose="02000503020000020003" pitchFamily="2" charset="0"/>
                        </a:rPr>
                        <a:t>0.8196</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0.8165</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0.8161</a:t>
                      </a:r>
                    </a:p>
                  </a:txBody>
                  <a:tcPr marL="109728" marR="109728" marT="54864" marB="5486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0.8165</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071F3D">
                        <a:alpha val="14902"/>
                      </a:srgbClr>
                    </a:solidFill>
                  </a:tcPr>
                </a:tc>
                <a:extLst>
                  <a:ext uri="{0D108BD9-81ED-4DB2-BD59-A6C34878D82A}">
                    <a16:rowId xmlns:a16="http://schemas.microsoft.com/office/drawing/2014/main" val="1412353323"/>
                  </a:ext>
                </a:extLst>
              </a:tr>
              <a:tr h="445008">
                <a:tc>
                  <a:txBody>
                    <a:bodyPr/>
                    <a:lstStyle/>
                    <a:p>
                      <a:r>
                        <a:rPr lang="en-US" sz="1800" b="1" i="0" dirty="0">
                          <a:effectLst/>
                          <a:latin typeface="Avenir Black" panose="02000503020000020003" pitchFamily="2" charset="0"/>
                        </a:rPr>
                        <a:t>Image</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solidFill>
                  </a:tcPr>
                </a:tc>
                <a:tc>
                  <a:txBody>
                    <a:bodyPr/>
                    <a:lstStyle/>
                    <a:p>
                      <a:r>
                        <a:rPr lang="en-US" sz="1800" b="1" i="0" dirty="0">
                          <a:solidFill>
                            <a:schemeClr val="bg1"/>
                          </a:solidFill>
                          <a:effectLst/>
                          <a:latin typeface="Avenir Black" panose="02000503020000020003" pitchFamily="2" charset="0"/>
                        </a:rPr>
                        <a:t>ResNet-50</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solidFill>
                  </a:tcPr>
                </a:tc>
                <a:tc>
                  <a:txBody>
                    <a:bodyPr/>
                    <a:lstStyle/>
                    <a:p>
                      <a:r>
                        <a:rPr lang="en-US" sz="1800" b="1" i="0" dirty="0">
                          <a:solidFill>
                            <a:schemeClr val="tx1"/>
                          </a:solidFill>
                          <a:effectLst/>
                          <a:latin typeface="Avenir Black" panose="02000503020000020003" pitchFamily="2" charset="0"/>
                        </a:rPr>
                        <a:t>0.8352</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alpha val="14902"/>
                      </a:srgbClr>
                    </a:solidFill>
                  </a:tcPr>
                </a:tc>
                <a:tc>
                  <a:txBody>
                    <a:bodyPr/>
                    <a:lstStyle/>
                    <a:p>
                      <a:r>
                        <a:rPr lang="en-US" sz="1800" b="1" i="0" dirty="0">
                          <a:solidFill>
                            <a:schemeClr val="tx1"/>
                          </a:solidFill>
                          <a:effectLst/>
                          <a:latin typeface="Avenir Black" panose="02000503020000020003" pitchFamily="2" charset="0"/>
                        </a:rPr>
                        <a:t>0.8345</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alpha val="14902"/>
                      </a:srgbClr>
                    </a:solidFill>
                  </a:tcPr>
                </a:tc>
                <a:tc>
                  <a:txBody>
                    <a:bodyPr/>
                    <a:lstStyle/>
                    <a:p>
                      <a:r>
                        <a:rPr lang="en-US" sz="1800" b="1" i="0" dirty="0">
                          <a:solidFill>
                            <a:schemeClr val="tx1"/>
                          </a:solidFill>
                          <a:effectLst/>
                          <a:latin typeface="Avenir Black" panose="02000503020000020003" pitchFamily="2" charset="0"/>
                        </a:rPr>
                        <a:t>0.8329</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alpha val="14902"/>
                      </a:srgbClr>
                    </a:solidFill>
                  </a:tcPr>
                </a:tc>
                <a:tc>
                  <a:txBody>
                    <a:bodyPr/>
                    <a:lstStyle/>
                    <a:p>
                      <a:r>
                        <a:rPr lang="en-US" sz="1800" b="1" i="0" dirty="0">
                          <a:solidFill>
                            <a:schemeClr val="tx1"/>
                          </a:solidFill>
                          <a:effectLst/>
                          <a:latin typeface="Avenir Black" panose="02000503020000020003" pitchFamily="2" charset="0"/>
                        </a:rPr>
                        <a:t>0.8345</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alpha val="14902"/>
                      </a:srgbClr>
                    </a:solidFill>
                  </a:tcPr>
                </a:tc>
                <a:extLst>
                  <a:ext uri="{0D108BD9-81ED-4DB2-BD59-A6C34878D82A}">
                    <a16:rowId xmlns:a16="http://schemas.microsoft.com/office/drawing/2014/main" val="3666644743"/>
                  </a:ext>
                </a:extLst>
              </a:tr>
              <a:tr h="445008">
                <a:tc>
                  <a:txBody>
                    <a:bodyPr/>
                    <a:lstStyle/>
                    <a:p>
                      <a:r>
                        <a:rPr lang="en-US" sz="1800" b="0" dirty="0">
                          <a:effectLst/>
                          <a:latin typeface="Avenir Roman" panose="02000503020000020003" pitchFamily="2" charset="0"/>
                        </a:rPr>
                        <a:t>Multi</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71F3D"/>
                    </a:solidFill>
                  </a:tcPr>
                </a:tc>
                <a:tc>
                  <a:txBody>
                    <a:bodyPr/>
                    <a:lstStyle/>
                    <a:p>
                      <a:r>
                        <a:rPr lang="en-US" sz="1800" b="0" dirty="0">
                          <a:solidFill>
                            <a:schemeClr val="bg1"/>
                          </a:solidFill>
                          <a:effectLst/>
                          <a:latin typeface="Avenir Roman" panose="02000503020000020003" pitchFamily="2" charset="0"/>
                        </a:rPr>
                        <a:t>Feature Fusion</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71F3D"/>
                    </a:solidFill>
                  </a:tcPr>
                </a:tc>
                <a:tc>
                  <a:txBody>
                    <a:bodyPr/>
                    <a:lstStyle/>
                    <a:p>
                      <a:r>
                        <a:rPr lang="en-US" sz="1800" b="0" i="0" dirty="0">
                          <a:solidFill>
                            <a:schemeClr val="tx1"/>
                          </a:solidFill>
                          <a:effectLst/>
                          <a:latin typeface="Avenir Roman" panose="02000503020000020003" pitchFamily="2" charset="0"/>
                        </a:rPr>
                        <a:t>0.9158</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0.9151</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0.9146</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71F3D">
                        <a:alpha val="14902"/>
                      </a:srgbClr>
                    </a:solidFill>
                  </a:tcPr>
                </a:tc>
                <a:tc>
                  <a:txBody>
                    <a:bodyPr/>
                    <a:lstStyle/>
                    <a:p>
                      <a:r>
                        <a:rPr lang="en-US" sz="1800" b="0" i="0" dirty="0">
                          <a:solidFill>
                            <a:schemeClr val="tx1"/>
                          </a:solidFill>
                          <a:effectLst/>
                          <a:latin typeface="Avenir Roman" panose="02000503020000020003" pitchFamily="2" charset="0"/>
                        </a:rPr>
                        <a:t>0.9151</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071F3D">
                        <a:alpha val="14902"/>
                      </a:srgbClr>
                    </a:solidFill>
                  </a:tcPr>
                </a:tc>
                <a:extLst>
                  <a:ext uri="{0D108BD9-81ED-4DB2-BD59-A6C34878D82A}">
                    <a16:rowId xmlns:a16="http://schemas.microsoft.com/office/drawing/2014/main" val="1403369875"/>
                  </a:ext>
                </a:extLst>
              </a:tr>
              <a:tr h="445008">
                <a:tc>
                  <a:txBody>
                    <a:bodyPr/>
                    <a:lstStyle/>
                    <a:p>
                      <a:r>
                        <a:rPr lang="en-US" sz="1800" b="1" i="0" dirty="0">
                          <a:effectLst/>
                          <a:latin typeface="Avenir Black" panose="02000503020000020003" pitchFamily="2" charset="0"/>
                        </a:rPr>
                        <a:t>Multi</a:t>
                      </a:r>
                    </a:p>
                  </a:txBody>
                  <a:tcPr marL="109728" marR="109728" marT="54864" marB="54864" anchor="ctr">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solidFill>
                  </a:tcPr>
                </a:tc>
                <a:tc>
                  <a:txBody>
                    <a:bodyPr/>
                    <a:lstStyle/>
                    <a:p>
                      <a:r>
                        <a:rPr lang="en-US" sz="1800" b="1" i="0" dirty="0">
                          <a:solidFill>
                            <a:schemeClr val="bg1"/>
                          </a:solidFill>
                          <a:effectLst/>
                          <a:latin typeface="Avenir Black" panose="02000503020000020003" pitchFamily="2" charset="0"/>
                        </a:rPr>
                        <a:t>Decision Fusion</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solidFill>
                  </a:tcPr>
                </a:tc>
                <a:tc>
                  <a:txBody>
                    <a:bodyPr/>
                    <a:lstStyle/>
                    <a:p>
                      <a:r>
                        <a:rPr lang="en-US" sz="1800" b="1" i="0" dirty="0">
                          <a:solidFill>
                            <a:schemeClr val="tx1"/>
                          </a:solidFill>
                          <a:effectLst/>
                          <a:latin typeface="Avenir Black" panose="02000503020000020003" pitchFamily="2" charset="0"/>
                        </a:rPr>
                        <a:t>0.9890</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alpha val="14902"/>
                      </a:srgbClr>
                    </a:solidFill>
                  </a:tcPr>
                </a:tc>
                <a:tc>
                  <a:txBody>
                    <a:bodyPr/>
                    <a:lstStyle/>
                    <a:p>
                      <a:r>
                        <a:rPr lang="en-US" sz="1800" b="1" i="0" dirty="0">
                          <a:solidFill>
                            <a:schemeClr val="tx1"/>
                          </a:solidFill>
                          <a:effectLst/>
                          <a:latin typeface="Avenir Black" panose="02000503020000020003" pitchFamily="2" charset="0"/>
                        </a:rPr>
                        <a:t>0.9889</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alpha val="14902"/>
                      </a:srgbClr>
                    </a:solidFill>
                  </a:tcPr>
                </a:tc>
                <a:tc>
                  <a:txBody>
                    <a:bodyPr/>
                    <a:lstStyle/>
                    <a:p>
                      <a:r>
                        <a:rPr lang="en-US" sz="1800" b="1" i="0" dirty="0">
                          <a:solidFill>
                            <a:schemeClr val="tx1"/>
                          </a:solidFill>
                          <a:effectLst/>
                          <a:latin typeface="Avenir Black" panose="02000503020000020003" pitchFamily="2" charset="0"/>
                        </a:rPr>
                        <a:t>0.9888</a:t>
                      </a:r>
                    </a:p>
                  </a:txBody>
                  <a:tcPr marL="109728" marR="109728" marT="54864" marB="54864" anchor="ct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alpha val="14902"/>
                      </a:srgbClr>
                    </a:solidFill>
                  </a:tcPr>
                </a:tc>
                <a:tc>
                  <a:txBody>
                    <a:bodyPr/>
                    <a:lstStyle/>
                    <a:p>
                      <a:r>
                        <a:rPr lang="en-US" sz="1800" b="1" i="0" dirty="0">
                          <a:solidFill>
                            <a:schemeClr val="tx1"/>
                          </a:solidFill>
                          <a:effectLst/>
                          <a:latin typeface="Avenir Black" panose="02000503020000020003" pitchFamily="2" charset="0"/>
                        </a:rPr>
                        <a:t>0.9889</a:t>
                      </a:r>
                    </a:p>
                  </a:txBody>
                  <a:tcPr marL="109728" marR="109728" marT="54864" marB="54864" anchor="ctr">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4203E">
                        <a:alpha val="14902"/>
                      </a:srgbClr>
                    </a:solidFill>
                  </a:tcPr>
                </a:tc>
                <a:extLst>
                  <a:ext uri="{0D108BD9-81ED-4DB2-BD59-A6C34878D82A}">
                    <a16:rowId xmlns:a16="http://schemas.microsoft.com/office/drawing/2014/main" val="340622090"/>
                  </a:ext>
                </a:extLst>
              </a:tr>
            </a:tbl>
          </a:graphicData>
        </a:graphic>
      </p:graphicFrame>
      <p:sp>
        <p:nvSpPr>
          <p:cNvPr id="2" name="Rounded Rectangle 1">
            <a:extLst>
              <a:ext uri="{FF2B5EF4-FFF2-40B4-BE49-F238E27FC236}">
                <a16:creationId xmlns:a16="http://schemas.microsoft.com/office/drawing/2014/main" id="{BA7DBD7F-6F39-8946-9B00-87B621CC4EDF}"/>
              </a:ext>
            </a:extLst>
          </p:cNvPr>
          <p:cNvSpPr/>
          <p:nvPr/>
        </p:nvSpPr>
        <p:spPr bwMode="auto">
          <a:xfrm>
            <a:off x="640079" y="3363427"/>
            <a:ext cx="8773250" cy="689893"/>
          </a:xfrm>
          <a:prstGeom prst="roundRect">
            <a:avLst/>
          </a:prstGeom>
          <a:solidFill>
            <a:srgbClr val="441F3D"/>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algn="ctr">
              <a:defRPr/>
            </a:pPr>
            <a:endParaRPr lang="en-US" altLang="en-US" sz="3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a:p>
            <a:pPr algn="ctr">
              <a:defRPr/>
            </a:pPr>
            <a:r>
              <a:rPr lang="en-US" altLang="en-US" sz="288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rPr>
              <a:t>Introduction</a:t>
            </a:r>
          </a:p>
          <a:p>
            <a:pPr algn="ctr">
              <a:defRPr/>
            </a:pPr>
            <a:endParaRPr lang="en-US" altLang="en-US" sz="21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p:txBody>
      </p:sp>
      <p:sp>
        <p:nvSpPr>
          <p:cNvPr id="83" name="Rounded Rectangle 82">
            <a:extLst>
              <a:ext uri="{FF2B5EF4-FFF2-40B4-BE49-F238E27FC236}">
                <a16:creationId xmlns:a16="http://schemas.microsoft.com/office/drawing/2014/main" id="{910A7F56-051C-C646-A736-13B1BB8EB970}"/>
              </a:ext>
            </a:extLst>
          </p:cNvPr>
          <p:cNvSpPr/>
          <p:nvPr/>
        </p:nvSpPr>
        <p:spPr bwMode="auto">
          <a:xfrm>
            <a:off x="611136" y="11166022"/>
            <a:ext cx="8763953" cy="623076"/>
          </a:xfrm>
          <a:prstGeom prst="roundRect">
            <a:avLst/>
          </a:prstGeom>
          <a:solidFill>
            <a:srgbClr val="441F3D"/>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algn="ctr">
              <a:defRPr/>
            </a:pPr>
            <a:endParaRPr lang="en-US" altLang="en-US" sz="3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a:p>
            <a:pPr algn="ctr">
              <a:defRPr/>
            </a:pPr>
            <a:r>
              <a:rPr lang="en-US" altLang="en-US" sz="288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rPr>
              <a:t>Objectives</a:t>
            </a:r>
          </a:p>
          <a:p>
            <a:pPr algn="ctr">
              <a:defRPr/>
            </a:pPr>
            <a:endParaRPr lang="en-US" altLang="en-US" sz="21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p:txBody>
      </p:sp>
      <p:sp>
        <p:nvSpPr>
          <p:cNvPr id="101" name="Rounded Rectangle 100">
            <a:extLst>
              <a:ext uri="{FF2B5EF4-FFF2-40B4-BE49-F238E27FC236}">
                <a16:creationId xmlns:a16="http://schemas.microsoft.com/office/drawing/2014/main" id="{88674345-F21A-B44D-A089-C222832B2787}"/>
              </a:ext>
            </a:extLst>
          </p:cNvPr>
          <p:cNvSpPr/>
          <p:nvPr/>
        </p:nvSpPr>
        <p:spPr bwMode="auto">
          <a:xfrm>
            <a:off x="9810034" y="3359634"/>
            <a:ext cx="13290640" cy="689893"/>
          </a:xfrm>
          <a:prstGeom prst="roundRect">
            <a:avLst/>
          </a:prstGeom>
          <a:solidFill>
            <a:srgbClr val="441F3D"/>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algn="ctr">
              <a:defRPr/>
            </a:pPr>
            <a:endParaRPr lang="en-US" altLang="en-US" sz="3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a:p>
            <a:pPr algn="ctr">
              <a:defRPr/>
            </a:pPr>
            <a:r>
              <a:rPr lang="en-US" altLang="en-US" sz="288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rPr>
              <a:t>Phase 1: Unimodal Approaches</a:t>
            </a:r>
          </a:p>
          <a:p>
            <a:pPr algn="ctr">
              <a:defRPr/>
            </a:pPr>
            <a:endParaRPr lang="en-US" altLang="en-US" sz="21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p:txBody>
      </p:sp>
      <p:sp>
        <p:nvSpPr>
          <p:cNvPr id="103" name="Rounded Rectangle 102">
            <a:extLst>
              <a:ext uri="{FF2B5EF4-FFF2-40B4-BE49-F238E27FC236}">
                <a16:creationId xmlns:a16="http://schemas.microsoft.com/office/drawing/2014/main" id="{ECC3492B-E2B1-1A41-8200-F98408AAD185}"/>
              </a:ext>
            </a:extLst>
          </p:cNvPr>
          <p:cNvSpPr/>
          <p:nvPr/>
        </p:nvSpPr>
        <p:spPr bwMode="auto">
          <a:xfrm>
            <a:off x="9804819" y="12188041"/>
            <a:ext cx="13321146" cy="689893"/>
          </a:xfrm>
          <a:prstGeom prst="roundRect">
            <a:avLst/>
          </a:prstGeom>
          <a:solidFill>
            <a:srgbClr val="441F3D"/>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algn="ctr">
              <a:defRPr/>
            </a:pPr>
            <a:endParaRPr lang="en-US" altLang="en-US" sz="3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a:p>
            <a:pPr algn="ctr">
              <a:defRPr/>
            </a:pPr>
            <a:r>
              <a:rPr lang="en-US" altLang="en-US" sz="288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rPr>
              <a:t>Phase 2: Multimodal Approaches</a:t>
            </a:r>
          </a:p>
          <a:p>
            <a:pPr algn="ctr">
              <a:defRPr/>
            </a:pPr>
            <a:endParaRPr lang="en-US" altLang="en-US" sz="288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a:p>
            <a:pPr algn="ctr">
              <a:defRPr/>
            </a:pPr>
            <a:endParaRPr lang="en-US" altLang="en-US" sz="21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p:txBody>
      </p:sp>
      <p:sp>
        <p:nvSpPr>
          <p:cNvPr id="104" name="Rounded Rectangle 103">
            <a:extLst>
              <a:ext uri="{FF2B5EF4-FFF2-40B4-BE49-F238E27FC236}">
                <a16:creationId xmlns:a16="http://schemas.microsoft.com/office/drawing/2014/main" id="{3B4A5AAD-4619-604F-83BC-79A9FB194622}"/>
              </a:ext>
            </a:extLst>
          </p:cNvPr>
          <p:cNvSpPr/>
          <p:nvPr/>
        </p:nvSpPr>
        <p:spPr bwMode="auto">
          <a:xfrm>
            <a:off x="23476009" y="3356739"/>
            <a:ext cx="8773250" cy="689893"/>
          </a:xfrm>
          <a:prstGeom prst="roundRect">
            <a:avLst/>
          </a:prstGeom>
          <a:solidFill>
            <a:srgbClr val="441F3D"/>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algn="ctr">
              <a:defRPr/>
            </a:pPr>
            <a:endParaRPr lang="en-US" altLang="en-US" sz="3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a:p>
            <a:pPr algn="ctr">
              <a:defRPr/>
            </a:pPr>
            <a:r>
              <a:rPr lang="en-US" altLang="en-US" sz="288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rPr>
              <a:t>Results and Conclusions</a:t>
            </a:r>
          </a:p>
          <a:p>
            <a:pPr algn="ctr">
              <a:defRPr/>
            </a:pPr>
            <a:endParaRPr lang="en-US" altLang="en-US" sz="21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p:txBody>
      </p:sp>
      <p:sp>
        <p:nvSpPr>
          <p:cNvPr id="111" name="Rounded Rectangle 110">
            <a:extLst>
              <a:ext uri="{FF2B5EF4-FFF2-40B4-BE49-F238E27FC236}">
                <a16:creationId xmlns:a16="http://schemas.microsoft.com/office/drawing/2014/main" id="{B1106033-2271-C445-9237-D2BE8CB351C8}"/>
              </a:ext>
            </a:extLst>
          </p:cNvPr>
          <p:cNvSpPr/>
          <p:nvPr/>
        </p:nvSpPr>
        <p:spPr bwMode="auto">
          <a:xfrm>
            <a:off x="23491939" y="19333394"/>
            <a:ext cx="8773250" cy="689893"/>
          </a:xfrm>
          <a:prstGeom prst="roundRect">
            <a:avLst/>
          </a:prstGeom>
          <a:solidFill>
            <a:srgbClr val="441F3D"/>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algn="ctr">
              <a:defRPr/>
            </a:pPr>
            <a:endParaRPr lang="en-US" altLang="en-US" sz="3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a:p>
            <a:pPr algn="ctr">
              <a:defRPr/>
            </a:pPr>
            <a:r>
              <a:rPr lang="en-US" altLang="en-US" sz="288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rPr>
              <a:t>References</a:t>
            </a:r>
          </a:p>
          <a:p>
            <a:pPr algn="ctr">
              <a:defRPr/>
            </a:pPr>
            <a:endParaRPr lang="en-US" altLang="en-US" sz="21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p:txBody>
      </p:sp>
      <p:pic>
        <p:nvPicPr>
          <p:cNvPr id="5" name="Picture 4">
            <a:extLst>
              <a:ext uri="{FF2B5EF4-FFF2-40B4-BE49-F238E27FC236}">
                <a16:creationId xmlns:a16="http://schemas.microsoft.com/office/drawing/2014/main" id="{615EB131-B37F-8F47-A5E1-CE24DEC60766}"/>
              </a:ext>
            </a:extLst>
          </p:cNvPr>
          <p:cNvPicPr>
            <a:picLocks noChangeAspect="1"/>
          </p:cNvPicPr>
          <p:nvPr/>
        </p:nvPicPr>
        <p:blipFill rotWithShape="1">
          <a:blip r:embed="rId4"/>
          <a:srcRect t="3835" b="10206"/>
          <a:stretch/>
        </p:blipFill>
        <p:spPr>
          <a:xfrm>
            <a:off x="5486400" y="4548531"/>
            <a:ext cx="3186406" cy="1889886"/>
          </a:xfrm>
          <a:prstGeom prst="rect">
            <a:avLst/>
          </a:prstGeom>
          <a:ln w="28575">
            <a:solidFill>
              <a:srgbClr val="64203E"/>
            </a:solidFill>
          </a:ln>
        </p:spPr>
      </p:pic>
      <p:pic>
        <p:nvPicPr>
          <p:cNvPr id="7" name="Picture 6">
            <a:extLst>
              <a:ext uri="{FF2B5EF4-FFF2-40B4-BE49-F238E27FC236}">
                <a16:creationId xmlns:a16="http://schemas.microsoft.com/office/drawing/2014/main" id="{FBE90B8C-EC36-0343-80FE-CD443262098B}"/>
              </a:ext>
            </a:extLst>
          </p:cNvPr>
          <p:cNvPicPr>
            <a:picLocks noChangeAspect="1"/>
          </p:cNvPicPr>
          <p:nvPr/>
        </p:nvPicPr>
        <p:blipFill rotWithShape="1">
          <a:blip r:embed="rId5">
            <a:extLst>
              <a:ext uri="{28A0092B-C50C-407E-A947-70E740481C1C}">
                <a14:useLocalDpi xmlns:a14="http://schemas.microsoft.com/office/drawing/2010/main" val="0"/>
              </a:ext>
            </a:extLst>
          </a:blip>
          <a:srcRect l="982" t="4727" r="898"/>
          <a:stretch/>
        </p:blipFill>
        <p:spPr>
          <a:xfrm>
            <a:off x="4945871" y="15089822"/>
            <a:ext cx="4174286" cy="2076420"/>
          </a:xfrm>
          <a:prstGeom prst="rect">
            <a:avLst/>
          </a:prstGeom>
          <a:ln w="28575">
            <a:solidFill>
              <a:srgbClr val="64203E"/>
            </a:solidFill>
          </a:ln>
        </p:spPr>
      </p:pic>
      <p:sp>
        <p:nvSpPr>
          <p:cNvPr id="113" name="TextBox 112">
            <a:extLst>
              <a:ext uri="{FF2B5EF4-FFF2-40B4-BE49-F238E27FC236}">
                <a16:creationId xmlns:a16="http://schemas.microsoft.com/office/drawing/2014/main" id="{D377582F-92BF-6C4F-8135-4BA677758DC1}"/>
              </a:ext>
            </a:extLst>
          </p:cNvPr>
          <p:cNvSpPr txBox="1"/>
          <p:nvPr/>
        </p:nvSpPr>
        <p:spPr bwMode="auto">
          <a:xfrm>
            <a:off x="712750" y="4297680"/>
            <a:ext cx="4590769" cy="2616101"/>
          </a:xfrm>
          <a:prstGeom prst="rect">
            <a:avLst/>
          </a:prstGeom>
          <a:noFill/>
          <a:ln w="19050">
            <a:noFill/>
            <a:miter lim="800000"/>
            <a:headEnd/>
            <a:tailEnd/>
          </a:ln>
        </p:spPr>
        <p:txBody>
          <a:bodyPr wrap="square" lIns="243840" tIns="243840" rIns="243840" bIns="243840" rtlCol="0">
            <a:spAutoFit/>
          </a:bodyPr>
          <a:lstStyle/>
          <a:p>
            <a:pPr marL="411480" indent="-411480">
              <a:spcAft>
                <a:spcPts val="720"/>
              </a:spcAft>
              <a:buFont typeface="Arial" charset="0"/>
              <a:buChar char="•"/>
            </a:pPr>
            <a:r>
              <a:rPr lang="en-US" sz="2760" dirty="0">
                <a:effectLst>
                  <a:outerShdw dir="2700000" algn="tl">
                    <a:srgbClr val="000000">
                      <a:alpha val="43137"/>
                    </a:srgbClr>
                  </a:outerShdw>
                </a:effectLst>
                <a:latin typeface="Avenir Book" charset="0"/>
                <a:ea typeface="Avenir Book" charset="0"/>
                <a:cs typeface="Avenir Book" charset="0"/>
              </a:rPr>
              <a:t>2.5 quintillion bytes of data are created each day, largely in the form of images and text on social media platforms.</a:t>
            </a:r>
          </a:p>
        </p:txBody>
      </p:sp>
      <p:sp>
        <p:nvSpPr>
          <p:cNvPr id="114" name="Rounded Rectangle 113">
            <a:extLst>
              <a:ext uri="{FF2B5EF4-FFF2-40B4-BE49-F238E27FC236}">
                <a16:creationId xmlns:a16="http://schemas.microsoft.com/office/drawing/2014/main" id="{69BED375-5774-BE4B-9FC8-3ACB0B16459B}"/>
              </a:ext>
            </a:extLst>
          </p:cNvPr>
          <p:cNvSpPr/>
          <p:nvPr/>
        </p:nvSpPr>
        <p:spPr bwMode="auto">
          <a:xfrm>
            <a:off x="618244" y="12008288"/>
            <a:ext cx="2474857" cy="623076"/>
          </a:xfrm>
          <a:prstGeom prst="roundRect">
            <a:avLst>
              <a:gd name="adj" fmla="val 30604"/>
            </a:avLst>
          </a:prstGeom>
          <a:solidFill>
            <a:srgbClr val="64203E">
              <a:alpha val="84314"/>
            </a:srgb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algn="ctr">
              <a:defRPr/>
            </a:pPr>
            <a:r>
              <a:rPr lang="en-US" altLang="en-US" sz="27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rPr>
              <a:t>Dataset</a:t>
            </a:r>
          </a:p>
          <a:p>
            <a:pPr algn="ctr">
              <a:defRPr/>
            </a:pPr>
            <a:endParaRPr lang="en-US" altLang="en-US" sz="288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a:p>
            <a:pPr algn="ctr">
              <a:defRPr/>
            </a:pPr>
            <a:endParaRPr lang="en-US" altLang="en-US" sz="288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a:p>
            <a:pPr algn="ctr">
              <a:defRPr/>
            </a:pPr>
            <a:endParaRPr lang="en-US" altLang="en-US" sz="21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p:txBody>
      </p:sp>
      <p:sp>
        <p:nvSpPr>
          <p:cNvPr id="115" name="Rounded Rectangle 114">
            <a:extLst>
              <a:ext uri="{FF2B5EF4-FFF2-40B4-BE49-F238E27FC236}">
                <a16:creationId xmlns:a16="http://schemas.microsoft.com/office/drawing/2014/main" id="{9EB06A17-C2EF-5C44-8101-7B0F89608BBE}"/>
              </a:ext>
            </a:extLst>
          </p:cNvPr>
          <p:cNvSpPr/>
          <p:nvPr/>
        </p:nvSpPr>
        <p:spPr bwMode="auto">
          <a:xfrm>
            <a:off x="634491" y="18638540"/>
            <a:ext cx="8740598" cy="2930034"/>
          </a:xfrm>
          <a:prstGeom prst="roundRect">
            <a:avLst>
              <a:gd name="adj" fmla="val 7969"/>
            </a:avLst>
          </a:prstGeom>
          <a:solidFill>
            <a:schemeClr val="bg2">
              <a:lumMod val="40000"/>
              <a:lumOff val="60000"/>
            </a:schemeClr>
          </a:solidFill>
          <a:ln w="28575" cap="flat" cmpd="sng" algn="ctr">
            <a:solidFill>
              <a:srgbClr val="441F3D"/>
            </a:solid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marL="411480" indent="-411480">
              <a:spcAft>
                <a:spcPts val="720"/>
              </a:spcAft>
              <a:buFont typeface="Arial" charset="0"/>
              <a:buChar char="•"/>
            </a:pPr>
            <a:r>
              <a:rPr lang="en-US" sz="2760" b="1" u="sng" dirty="0">
                <a:effectLst>
                  <a:outerShdw dir="2700000" algn="tl">
                    <a:srgbClr val="000000">
                      <a:alpha val="43137"/>
                    </a:srgbClr>
                  </a:outerShdw>
                </a:effectLst>
                <a:latin typeface="Avenir Book" charset="0"/>
                <a:ea typeface="Avenir Book" charset="0"/>
                <a:cs typeface="Avenir Book" charset="0"/>
              </a:rPr>
              <a:t>Phase 1</a:t>
            </a:r>
            <a:r>
              <a:rPr lang="en-US" sz="2760" dirty="0">
                <a:effectLst>
                  <a:outerShdw dir="2700000" algn="tl">
                    <a:srgbClr val="000000">
                      <a:alpha val="43137"/>
                    </a:srgbClr>
                  </a:outerShdw>
                </a:effectLst>
                <a:latin typeface="Avenir Book" charset="0"/>
                <a:ea typeface="Avenir Book" charset="0"/>
                <a:cs typeface="Avenir Book" charset="0"/>
              </a:rPr>
              <a:t>: Implement text-only and image-only baselines with both traditional approaches and deep neural networks to classify disaster types.</a:t>
            </a:r>
          </a:p>
          <a:p>
            <a:pPr marL="411480" indent="-411480">
              <a:spcAft>
                <a:spcPts val="720"/>
              </a:spcAft>
              <a:buFont typeface="Arial" charset="0"/>
              <a:buChar char="•"/>
            </a:pPr>
            <a:r>
              <a:rPr lang="en-US" sz="2760" b="1" u="sng" dirty="0">
                <a:effectLst>
                  <a:outerShdw dir="2700000" algn="tl">
                    <a:srgbClr val="000000">
                      <a:alpha val="43137"/>
                    </a:srgbClr>
                  </a:outerShdw>
                </a:effectLst>
                <a:latin typeface="Avenir Book" charset="0"/>
                <a:ea typeface="Avenir Book" charset="0"/>
                <a:cs typeface="Avenir Book" charset="0"/>
              </a:rPr>
              <a:t>Phase 2</a:t>
            </a:r>
            <a:r>
              <a:rPr lang="en-US" sz="2760" dirty="0">
                <a:effectLst>
                  <a:outerShdw dir="2700000" algn="tl">
                    <a:srgbClr val="000000">
                      <a:alpha val="43137"/>
                    </a:srgbClr>
                  </a:outerShdw>
                </a:effectLst>
                <a:latin typeface="Avenir Book" charset="0"/>
                <a:ea typeface="Avenir Book" charset="0"/>
                <a:cs typeface="Avenir Book" charset="0"/>
              </a:rPr>
              <a:t>: Propose, design, and develop multimodal approaches for classification, spanning feature and decision fusion.</a:t>
            </a:r>
          </a:p>
        </p:txBody>
      </p:sp>
      <p:sp>
        <p:nvSpPr>
          <p:cNvPr id="118" name="Rounded Rectangle 117">
            <a:extLst>
              <a:ext uri="{FF2B5EF4-FFF2-40B4-BE49-F238E27FC236}">
                <a16:creationId xmlns:a16="http://schemas.microsoft.com/office/drawing/2014/main" id="{460A633C-2582-4344-BC77-6E2A5912D923}"/>
              </a:ext>
            </a:extLst>
          </p:cNvPr>
          <p:cNvSpPr/>
          <p:nvPr/>
        </p:nvSpPr>
        <p:spPr bwMode="auto">
          <a:xfrm>
            <a:off x="646892" y="17799706"/>
            <a:ext cx="3742716" cy="623076"/>
          </a:xfrm>
          <a:prstGeom prst="roundRect">
            <a:avLst>
              <a:gd name="adj" fmla="val 30604"/>
            </a:avLst>
          </a:prstGeom>
          <a:solidFill>
            <a:srgbClr val="64203E">
              <a:alpha val="84314"/>
            </a:srgb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algn="ctr">
              <a:defRPr/>
            </a:pPr>
            <a:r>
              <a:rPr lang="en-US" altLang="en-US" sz="27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rPr>
              <a:t>Project Milestones</a:t>
            </a:r>
          </a:p>
        </p:txBody>
      </p:sp>
      <p:sp>
        <p:nvSpPr>
          <p:cNvPr id="119" name="TextBox 118">
            <a:extLst>
              <a:ext uri="{FF2B5EF4-FFF2-40B4-BE49-F238E27FC236}">
                <a16:creationId xmlns:a16="http://schemas.microsoft.com/office/drawing/2014/main" id="{AC45128C-38AF-D84D-AC3F-146775BE8CC5}"/>
              </a:ext>
            </a:extLst>
          </p:cNvPr>
          <p:cNvSpPr txBox="1"/>
          <p:nvPr/>
        </p:nvSpPr>
        <p:spPr bwMode="auto">
          <a:xfrm>
            <a:off x="609930" y="14550339"/>
            <a:ext cx="4656628" cy="3040832"/>
          </a:xfrm>
          <a:prstGeom prst="rect">
            <a:avLst/>
          </a:prstGeom>
          <a:noFill/>
          <a:ln w="19050">
            <a:noFill/>
            <a:miter lim="800000"/>
            <a:headEnd/>
            <a:tailEnd/>
          </a:ln>
        </p:spPr>
        <p:txBody>
          <a:bodyPr wrap="square" lIns="243840" tIns="243840" rIns="243840" bIns="243840" rtlCol="0">
            <a:spAutoFit/>
          </a:bodyPr>
          <a:lstStyle/>
          <a:p>
            <a:pPr marL="411480" indent="-411480">
              <a:spcAft>
                <a:spcPts val="720"/>
              </a:spcAft>
              <a:buFont typeface="Arial" charset="0"/>
              <a:buChar char="•"/>
            </a:pPr>
            <a:r>
              <a:rPr lang="en-US" sz="2760" dirty="0">
                <a:effectLst>
                  <a:outerShdw dir="2700000" algn="tl">
                    <a:srgbClr val="000000">
                      <a:alpha val="43137"/>
                    </a:srgbClr>
                  </a:outerShdw>
                </a:effectLst>
                <a:latin typeface="Avenir Book" charset="0"/>
                <a:ea typeface="Avenir Book" charset="0"/>
                <a:cs typeface="Avenir Book" charset="0"/>
              </a:rPr>
              <a:t>Each image and caption has one of six labels: fires, floods, natural landscape, infrastructural, human, and non-damage.</a:t>
            </a:r>
          </a:p>
        </p:txBody>
      </p:sp>
      <p:sp>
        <p:nvSpPr>
          <p:cNvPr id="125" name="Rounded Rectangle 124">
            <a:extLst>
              <a:ext uri="{FF2B5EF4-FFF2-40B4-BE49-F238E27FC236}">
                <a16:creationId xmlns:a16="http://schemas.microsoft.com/office/drawing/2014/main" id="{D4EF367A-5DF2-EF49-A44B-E5C21D7EB8A0}"/>
              </a:ext>
            </a:extLst>
          </p:cNvPr>
          <p:cNvSpPr/>
          <p:nvPr/>
        </p:nvSpPr>
        <p:spPr bwMode="auto">
          <a:xfrm>
            <a:off x="9807635" y="4259626"/>
            <a:ext cx="13289502" cy="2116561"/>
          </a:xfrm>
          <a:prstGeom prst="roundRect">
            <a:avLst>
              <a:gd name="adj" fmla="val 7969"/>
            </a:avLst>
          </a:prstGeom>
          <a:solidFill>
            <a:schemeClr val="bg2">
              <a:lumMod val="20000"/>
              <a:lumOff val="80000"/>
            </a:schemeClr>
          </a:solidFill>
          <a:ln w="38100" cap="flat" cmpd="sng" algn="ctr">
            <a:no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marL="548640" indent="-548640" algn="ctr">
              <a:spcAft>
                <a:spcPts val="0"/>
              </a:spcAft>
              <a:buAutoNum type="alphaUcPeriod"/>
            </a:pPr>
            <a:r>
              <a:rPr lang="en-US" sz="2640" dirty="0">
                <a:effectLst>
                  <a:outerShdw dir="2700000" algn="tl">
                    <a:srgbClr val="000000">
                      <a:alpha val="43137"/>
                    </a:srgbClr>
                  </a:outerShdw>
                </a:effectLst>
                <a:latin typeface="Avenir Medium" charset="0"/>
                <a:ea typeface="Avenir Medium" charset="0"/>
                <a:cs typeface="Avenir Medium" charset="0"/>
              </a:rPr>
              <a:t>Text and Image Preprocessing</a:t>
            </a:r>
          </a:p>
          <a:p>
            <a:pPr marL="548640" indent="-548640" algn="ctr">
              <a:spcAft>
                <a:spcPts val="0"/>
              </a:spcAft>
              <a:buAutoNum type="alphaUcPeriod"/>
            </a:pPr>
            <a:endParaRPr lang="en-US" sz="600" dirty="0">
              <a:effectLst>
                <a:outerShdw dir="2700000" algn="tl">
                  <a:srgbClr val="000000">
                    <a:alpha val="43137"/>
                  </a:srgbClr>
                </a:outerShdw>
              </a:effectLst>
              <a:latin typeface="Avenir Medium" charset="0"/>
              <a:ea typeface="Avenir Medium" charset="0"/>
              <a:cs typeface="Avenir Medium" charset="0"/>
            </a:endParaRPr>
          </a:p>
          <a:p>
            <a:pPr>
              <a:spcAft>
                <a:spcPts val="720"/>
              </a:spcAft>
            </a:pPr>
            <a:r>
              <a:rPr lang="en-US" sz="2160" dirty="0">
                <a:effectLst>
                  <a:outerShdw dir="2700000" algn="tl">
                    <a:srgbClr val="000000">
                      <a:alpha val="43137"/>
                    </a:srgbClr>
                  </a:outerShdw>
                </a:effectLst>
                <a:latin typeface="Avenir Book" charset="0"/>
                <a:ea typeface="Avenir Book" charset="0"/>
                <a:cs typeface="Avenir Book" charset="0"/>
              </a:rPr>
              <a:t>Each modality requires its own preprocessing steps. For text, we performed casefolding to convert all characters to lowercase. We removed all punctuation including “#” signs. Emojis and characters in other languages were retained throughout all steps. Images require different transformations. Given the range of resolutions, images were first resized to be 224 × 224, then normalized.</a:t>
            </a:r>
          </a:p>
        </p:txBody>
      </p:sp>
      <p:pic>
        <p:nvPicPr>
          <p:cNvPr id="21" name="Picture 20">
            <a:extLst>
              <a:ext uri="{FF2B5EF4-FFF2-40B4-BE49-F238E27FC236}">
                <a16:creationId xmlns:a16="http://schemas.microsoft.com/office/drawing/2014/main" id="{D63C0F3F-80DB-D243-A487-67CA82FFB941}"/>
              </a:ext>
            </a:extLst>
          </p:cNvPr>
          <p:cNvPicPr>
            <a:picLocks noChangeAspect="1"/>
          </p:cNvPicPr>
          <p:nvPr/>
        </p:nvPicPr>
        <p:blipFill rotWithShape="1">
          <a:blip r:embed="rId6">
            <a:duotone>
              <a:schemeClr val="accent6">
                <a:shade val="45000"/>
                <a:satMod val="135000"/>
              </a:schemeClr>
              <a:prstClr val="white"/>
            </a:duotone>
            <a:extLst>
              <a:ext uri="{BEBA8EAE-BF5A-486C-A8C5-ECC9F3942E4B}">
                <a14:imgProps xmlns:a14="http://schemas.microsoft.com/office/drawing/2010/main">
                  <a14:imgLayer r:embed="rId7">
                    <a14:imgEffect>
                      <a14:colorTemperature colorTemp="4700"/>
                    </a14:imgEffect>
                  </a14:imgLayer>
                </a14:imgProps>
              </a:ext>
            </a:extLst>
          </a:blip>
          <a:srcRect l="7165" t="8745" r="3172" b="6541"/>
          <a:stretch/>
        </p:blipFill>
        <p:spPr>
          <a:xfrm>
            <a:off x="14173200" y="9695522"/>
            <a:ext cx="2957909" cy="1825919"/>
          </a:xfrm>
          <a:prstGeom prst="rect">
            <a:avLst/>
          </a:prstGeom>
          <a:ln w="28575">
            <a:solidFill>
              <a:srgbClr val="64203E"/>
            </a:solidFill>
          </a:ln>
        </p:spPr>
      </p:pic>
      <p:sp>
        <p:nvSpPr>
          <p:cNvPr id="146" name="TextBox 145">
            <a:extLst>
              <a:ext uri="{FF2B5EF4-FFF2-40B4-BE49-F238E27FC236}">
                <a16:creationId xmlns:a16="http://schemas.microsoft.com/office/drawing/2014/main" id="{A7FF88BB-11AA-1044-A8B9-947912EF899A}"/>
              </a:ext>
            </a:extLst>
          </p:cNvPr>
          <p:cNvSpPr txBox="1"/>
          <p:nvPr/>
        </p:nvSpPr>
        <p:spPr bwMode="auto">
          <a:xfrm>
            <a:off x="9784081" y="9270206"/>
            <a:ext cx="4375184" cy="2708434"/>
          </a:xfrm>
          <a:prstGeom prst="rect">
            <a:avLst/>
          </a:prstGeom>
          <a:noFill/>
          <a:ln w="19050">
            <a:noFill/>
            <a:miter lim="800000"/>
            <a:headEnd/>
            <a:tailEnd/>
          </a:ln>
        </p:spPr>
        <p:txBody>
          <a:bodyPr wrap="square" lIns="243840" tIns="243840" rIns="243840" bIns="243840" rtlCol="0">
            <a:spAutoFit/>
          </a:bodyPr>
          <a:lstStyle/>
          <a:p>
            <a:pPr marL="411480" indent="-411480">
              <a:spcAft>
                <a:spcPts val="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Furthermore, we trained word embeddings from scratch and implemented bidirectional LSTM and GRU networks with self-attention. </a:t>
            </a:r>
          </a:p>
        </p:txBody>
      </p:sp>
      <p:sp>
        <p:nvSpPr>
          <p:cNvPr id="147" name="Right Arrow 146">
            <a:extLst>
              <a:ext uri="{FF2B5EF4-FFF2-40B4-BE49-F238E27FC236}">
                <a16:creationId xmlns:a16="http://schemas.microsoft.com/office/drawing/2014/main" id="{071825EE-183E-E740-A590-3462511D4C23}"/>
              </a:ext>
            </a:extLst>
          </p:cNvPr>
          <p:cNvSpPr/>
          <p:nvPr/>
        </p:nvSpPr>
        <p:spPr>
          <a:xfrm>
            <a:off x="13815296" y="16055323"/>
            <a:ext cx="245789" cy="183401"/>
          </a:xfrm>
          <a:prstGeom prst="rightArrow">
            <a:avLst/>
          </a:prstGeom>
          <a:solidFill>
            <a:srgbClr val="441F3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413"/>
          </a:p>
        </p:txBody>
      </p:sp>
      <p:sp>
        <p:nvSpPr>
          <p:cNvPr id="148" name="Rounded Rectangle 147">
            <a:extLst>
              <a:ext uri="{FF2B5EF4-FFF2-40B4-BE49-F238E27FC236}">
                <a16:creationId xmlns:a16="http://schemas.microsoft.com/office/drawing/2014/main" id="{E37C7F38-783A-534A-BD25-1B9ED276583E}"/>
              </a:ext>
            </a:extLst>
          </p:cNvPr>
          <p:cNvSpPr/>
          <p:nvPr/>
        </p:nvSpPr>
        <p:spPr bwMode="auto">
          <a:xfrm>
            <a:off x="9814682" y="13090904"/>
            <a:ext cx="4026983" cy="8477669"/>
          </a:xfrm>
          <a:prstGeom prst="roundRect">
            <a:avLst>
              <a:gd name="adj" fmla="val 7969"/>
            </a:avLst>
          </a:prstGeom>
          <a:solidFill>
            <a:schemeClr val="bg2">
              <a:lumMod val="20000"/>
              <a:lumOff val="80000"/>
            </a:schemeClr>
          </a:solidFill>
          <a:ln w="28575" cap="flat" cmpd="sng" algn="ctr">
            <a:no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marL="548640" indent="-548640" algn="ctr">
              <a:spcAft>
                <a:spcPts val="0"/>
              </a:spcAft>
              <a:buAutoNum type="alphaUcPeriod"/>
            </a:pPr>
            <a:r>
              <a:rPr lang="en-US" sz="2640" dirty="0">
                <a:effectLst>
                  <a:outerShdw dir="2700000" algn="tl">
                    <a:srgbClr val="000000">
                      <a:alpha val="43137"/>
                    </a:srgbClr>
                  </a:outerShdw>
                </a:effectLst>
                <a:latin typeface="Avenir Medium" charset="0"/>
                <a:ea typeface="Avenir Medium" charset="0"/>
                <a:cs typeface="Avenir Medium" charset="0"/>
              </a:rPr>
              <a:t>Feature Fusion</a:t>
            </a:r>
          </a:p>
          <a:p>
            <a:pPr marL="548640" indent="-548640" algn="ctr">
              <a:spcAft>
                <a:spcPts val="0"/>
              </a:spcAft>
              <a:buAutoNum type="alphaUcPeriod"/>
            </a:pPr>
            <a:endParaRPr lang="en-US" sz="720" dirty="0">
              <a:effectLst>
                <a:outerShdw dir="2700000" algn="tl">
                  <a:srgbClr val="000000">
                    <a:alpha val="43137"/>
                  </a:srgbClr>
                </a:outerShdw>
              </a:effectLst>
              <a:latin typeface="Avenir Medium" charset="0"/>
              <a:ea typeface="Avenir Medium" charset="0"/>
              <a:cs typeface="Avenir Medium" charset="0"/>
            </a:endParaRPr>
          </a:p>
          <a:p>
            <a:pPr marL="411480" indent="-411480">
              <a:spcAft>
                <a:spcPts val="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Feature fusion combines the deep features from the bidirectional RNN and the ResNet-50 to train a multimodal classifier.</a:t>
            </a:r>
          </a:p>
          <a:p>
            <a:pPr marL="411480" indent="-411480">
              <a:spcAft>
                <a:spcPts val="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0"/>
              </a:spcAft>
              <a:buFont typeface="Arial" panose="020B0604020202020204" pitchFamily="34" charset="0"/>
              <a:buChar char="•"/>
            </a:pPr>
            <a:endParaRPr lang="en-US" sz="240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The intermediate features are extracted from the second-to-last layer of each deep network. They are concatenated and used to train a one-layer classifier.</a:t>
            </a:r>
          </a:p>
          <a:p>
            <a:pPr marL="548640" indent="-548640" algn="ctr">
              <a:spcAft>
                <a:spcPts val="0"/>
              </a:spcAft>
              <a:buAutoNum type="alphaUcPeriod"/>
            </a:pPr>
            <a:endParaRPr lang="en-US" sz="2640" dirty="0">
              <a:effectLst>
                <a:outerShdw dir="2700000" algn="tl">
                  <a:srgbClr val="000000">
                    <a:alpha val="43137"/>
                  </a:srgbClr>
                </a:outerShdw>
              </a:effectLst>
              <a:latin typeface="Avenir Medium" charset="0"/>
              <a:ea typeface="Avenir Medium" charset="0"/>
              <a:cs typeface="Avenir Medium" charset="0"/>
            </a:endParaRPr>
          </a:p>
          <a:p>
            <a:pPr>
              <a:spcAft>
                <a:spcPts val="0"/>
              </a:spcAft>
            </a:pPr>
            <a:endParaRPr lang="en-US" sz="720" dirty="0">
              <a:effectLst>
                <a:outerShdw dir="2700000" algn="tl">
                  <a:srgbClr val="000000">
                    <a:alpha val="43137"/>
                  </a:srgbClr>
                </a:outerShdw>
              </a:effectLst>
              <a:latin typeface="Avenir Book" charset="0"/>
              <a:ea typeface="Avenir Book" charset="0"/>
              <a:cs typeface="Avenir Book" charset="0"/>
            </a:endParaRPr>
          </a:p>
          <a:p>
            <a:pPr>
              <a:spcAft>
                <a:spcPts val="0"/>
              </a:spcAft>
            </a:pPr>
            <a:endParaRPr lang="en-US" sz="2400" dirty="0">
              <a:effectLst>
                <a:outerShdw dir="2700000" algn="tl">
                  <a:srgbClr val="000000">
                    <a:alpha val="43137"/>
                  </a:srgbClr>
                </a:outerShdw>
              </a:effectLst>
              <a:latin typeface="Avenir Book" charset="0"/>
              <a:ea typeface="Avenir Book" charset="0"/>
              <a:cs typeface="Avenir Book" charset="0"/>
            </a:endParaRPr>
          </a:p>
        </p:txBody>
      </p:sp>
      <p:sp>
        <p:nvSpPr>
          <p:cNvPr id="149" name="Rounded Rectangle 148">
            <a:extLst>
              <a:ext uri="{FF2B5EF4-FFF2-40B4-BE49-F238E27FC236}">
                <a16:creationId xmlns:a16="http://schemas.microsoft.com/office/drawing/2014/main" id="{02B1545D-34B3-1141-A684-E85EA03F290A}"/>
              </a:ext>
            </a:extLst>
          </p:cNvPr>
          <p:cNvSpPr/>
          <p:nvPr/>
        </p:nvSpPr>
        <p:spPr bwMode="auto">
          <a:xfrm>
            <a:off x="14070182" y="13090908"/>
            <a:ext cx="9036844" cy="5547632"/>
          </a:xfrm>
          <a:prstGeom prst="roundRect">
            <a:avLst>
              <a:gd name="adj" fmla="val 7969"/>
            </a:avLst>
          </a:prstGeom>
          <a:solidFill>
            <a:schemeClr val="bg2">
              <a:lumMod val="20000"/>
              <a:lumOff val="80000"/>
            </a:schemeClr>
          </a:solidFill>
          <a:ln w="28575" cap="flat" cmpd="sng" algn="ctr">
            <a:no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algn="ctr">
              <a:spcAft>
                <a:spcPts val="0"/>
              </a:spcAft>
            </a:pPr>
            <a:r>
              <a:rPr lang="en-US" sz="2640" dirty="0">
                <a:effectLst>
                  <a:outerShdw dir="2700000" algn="tl">
                    <a:srgbClr val="000000">
                      <a:alpha val="43137"/>
                    </a:srgbClr>
                  </a:outerShdw>
                </a:effectLst>
                <a:latin typeface="Avenir Medium" charset="0"/>
                <a:ea typeface="Avenir Medium" charset="0"/>
                <a:cs typeface="Avenir Medium" charset="0"/>
              </a:rPr>
              <a:t>B. Decision Fusion</a:t>
            </a:r>
          </a:p>
          <a:p>
            <a:pPr algn="ctr">
              <a:spcAft>
                <a:spcPts val="0"/>
              </a:spcAft>
            </a:pPr>
            <a:endParaRPr lang="en-US" sz="2640" dirty="0">
              <a:effectLst>
                <a:outerShdw dir="2700000" algn="tl">
                  <a:srgbClr val="000000">
                    <a:alpha val="43137"/>
                  </a:srgbClr>
                </a:outerShdw>
              </a:effectLst>
              <a:latin typeface="Avenir Medium" charset="0"/>
              <a:ea typeface="Avenir Medium" charset="0"/>
              <a:cs typeface="Avenir Medium" charset="0"/>
            </a:endParaRPr>
          </a:p>
          <a:p>
            <a:pPr algn="ctr">
              <a:spcAft>
                <a:spcPts val="0"/>
              </a:spcAft>
            </a:pPr>
            <a:endParaRPr lang="en-US" sz="2640" dirty="0">
              <a:effectLst>
                <a:outerShdw dir="2700000" algn="tl">
                  <a:srgbClr val="000000">
                    <a:alpha val="43137"/>
                  </a:srgbClr>
                </a:outerShdw>
              </a:effectLst>
              <a:latin typeface="Avenir Medium" charset="0"/>
              <a:ea typeface="Avenir Medium" charset="0"/>
              <a:cs typeface="Avenir Medium" charset="0"/>
            </a:endParaRPr>
          </a:p>
          <a:p>
            <a:pPr algn="ctr">
              <a:spcAft>
                <a:spcPts val="0"/>
              </a:spcAft>
            </a:pPr>
            <a:endParaRPr lang="en-US" sz="2640" dirty="0">
              <a:effectLst>
                <a:outerShdw dir="2700000" algn="tl">
                  <a:srgbClr val="000000">
                    <a:alpha val="43137"/>
                  </a:srgbClr>
                </a:outerShdw>
              </a:effectLst>
              <a:latin typeface="Avenir Medium" charset="0"/>
              <a:ea typeface="Avenir Medium" charset="0"/>
              <a:cs typeface="Avenir Medium" charset="0"/>
            </a:endParaRPr>
          </a:p>
          <a:p>
            <a:pPr algn="ctr">
              <a:spcAft>
                <a:spcPts val="0"/>
              </a:spcAft>
            </a:pPr>
            <a:endParaRPr lang="en-US" sz="2640" dirty="0">
              <a:effectLst>
                <a:outerShdw dir="2700000" algn="tl">
                  <a:srgbClr val="000000">
                    <a:alpha val="43137"/>
                  </a:srgbClr>
                </a:outerShdw>
              </a:effectLst>
              <a:latin typeface="Avenir Medium" charset="0"/>
              <a:ea typeface="Avenir Medium" charset="0"/>
              <a:cs typeface="Avenir Medium" charset="0"/>
            </a:endParaRPr>
          </a:p>
          <a:p>
            <a:pPr algn="ctr">
              <a:spcAft>
                <a:spcPts val="0"/>
              </a:spcAft>
            </a:pPr>
            <a:endParaRPr lang="en-US" sz="2280" dirty="0">
              <a:effectLst>
                <a:outerShdw dir="2700000" algn="tl">
                  <a:srgbClr val="000000">
                    <a:alpha val="43137"/>
                  </a:srgbClr>
                </a:outerShdw>
              </a:effectLst>
              <a:latin typeface="Avenir Medium" charset="0"/>
              <a:ea typeface="Avenir Medium" charset="0"/>
              <a:cs typeface="Avenir Medium" charset="0"/>
            </a:endParaRPr>
          </a:p>
          <a:p>
            <a:pPr marL="411480" indent="-411480">
              <a:spcAft>
                <a:spcPts val="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The federator is trained to determine whether, for a given complete social media post, an image-based or text-based classification is more likely to be correct.</a:t>
            </a:r>
          </a:p>
          <a:p>
            <a:pPr marL="411480" indent="-411480">
              <a:spcAft>
                <a:spcPts val="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Specifically, the federator is passed an (image, text) tuple and is trained on a modified set of binary labels, where 1 indicates that the image-only classifier strictly outperforms the text-only classifier, and 0 is the catch-all for any other cases.</a:t>
            </a:r>
          </a:p>
          <a:p>
            <a:pPr>
              <a:spcAft>
                <a:spcPts val="0"/>
              </a:spcAft>
            </a:pPr>
            <a:endParaRPr lang="en-US" sz="720" dirty="0">
              <a:effectLst>
                <a:outerShdw dir="2700000" algn="tl">
                  <a:srgbClr val="000000">
                    <a:alpha val="43137"/>
                  </a:srgbClr>
                </a:outerShdw>
              </a:effectLst>
              <a:latin typeface="Avenir Book" charset="0"/>
              <a:ea typeface="Avenir Book" charset="0"/>
              <a:cs typeface="Avenir Book" charset="0"/>
            </a:endParaRPr>
          </a:p>
        </p:txBody>
      </p:sp>
      <p:pic>
        <p:nvPicPr>
          <p:cNvPr id="143" name="Picture 142">
            <a:extLst>
              <a:ext uri="{FF2B5EF4-FFF2-40B4-BE49-F238E27FC236}">
                <a16:creationId xmlns:a16="http://schemas.microsoft.com/office/drawing/2014/main" id="{92507267-79F5-7043-BBC8-40263B0BEDA8}"/>
              </a:ext>
            </a:extLst>
          </p:cNvPr>
          <p:cNvPicPr>
            <a:picLocks noChangeAspect="1"/>
          </p:cNvPicPr>
          <p:nvPr/>
        </p:nvPicPr>
        <p:blipFill rotWithShape="1">
          <a:blip r:embed="rId8">
            <a:extLst>
              <a:ext uri="{28A0092B-C50C-407E-A947-70E740481C1C}">
                <a14:useLocalDpi xmlns:a14="http://schemas.microsoft.com/office/drawing/2010/main" val="0"/>
              </a:ext>
            </a:extLst>
          </a:blip>
          <a:srcRect l="15279" t="3010" r="5320" b="10417"/>
          <a:stretch/>
        </p:blipFill>
        <p:spPr>
          <a:xfrm>
            <a:off x="18573792" y="9019134"/>
            <a:ext cx="3743405" cy="2721007"/>
          </a:xfrm>
          <a:prstGeom prst="rect">
            <a:avLst/>
          </a:prstGeom>
          <a:ln w="28575">
            <a:solidFill>
              <a:srgbClr val="64203E"/>
            </a:solidFill>
          </a:ln>
        </p:spPr>
      </p:pic>
      <p:sp>
        <p:nvSpPr>
          <p:cNvPr id="144" name="Rectangle 143">
            <a:extLst>
              <a:ext uri="{FF2B5EF4-FFF2-40B4-BE49-F238E27FC236}">
                <a16:creationId xmlns:a16="http://schemas.microsoft.com/office/drawing/2014/main" id="{81156A69-B942-754C-9245-DBCB6CF6CAB6}"/>
              </a:ext>
            </a:extLst>
          </p:cNvPr>
          <p:cNvSpPr/>
          <p:nvPr/>
        </p:nvSpPr>
        <p:spPr bwMode="auto">
          <a:xfrm>
            <a:off x="20848321" y="9692640"/>
            <a:ext cx="624373" cy="365760"/>
          </a:xfrm>
          <a:prstGeom prst="rect">
            <a:avLst/>
          </a:prstGeom>
          <a:solidFill>
            <a:srgbClr val="000000"/>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grpSp>
        <p:nvGrpSpPr>
          <p:cNvPr id="206" name="Group 205">
            <a:extLst>
              <a:ext uri="{FF2B5EF4-FFF2-40B4-BE49-F238E27FC236}">
                <a16:creationId xmlns:a16="http://schemas.microsoft.com/office/drawing/2014/main" id="{1F0F99E8-CF20-6143-8B06-05E60FC514F5}"/>
              </a:ext>
            </a:extLst>
          </p:cNvPr>
          <p:cNvGrpSpPr/>
          <p:nvPr/>
        </p:nvGrpSpPr>
        <p:grpSpPr>
          <a:xfrm>
            <a:off x="10390957" y="16097328"/>
            <a:ext cx="3781745" cy="2213886"/>
            <a:chOff x="8534400" y="12593677"/>
            <a:chExt cx="3151454" cy="1844905"/>
          </a:xfrm>
        </p:grpSpPr>
        <p:sp>
          <p:nvSpPr>
            <p:cNvPr id="153" name="Rectangle 152">
              <a:extLst>
                <a:ext uri="{FF2B5EF4-FFF2-40B4-BE49-F238E27FC236}">
                  <a16:creationId xmlns:a16="http://schemas.microsoft.com/office/drawing/2014/main" id="{8A395E9F-EA3A-FB40-8D8D-E09E1C352592}"/>
                </a:ext>
              </a:extLst>
            </p:cNvPr>
            <p:cNvSpPr/>
            <p:nvPr/>
          </p:nvSpPr>
          <p:spPr bwMode="auto">
            <a:xfrm>
              <a:off x="8534400" y="12593677"/>
              <a:ext cx="2369403" cy="1808121"/>
            </a:xfrm>
            <a:prstGeom prst="rect">
              <a:avLst/>
            </a:prstGeom>
            <a:solidFill>
              <a:schemeClr val="bg2">
                <a:lumMod val="40000"/>
                <a:lumOff val="60000"/>
              </a:schemeClr>
            </a:solidFill>
            <a:ln w="28575" cap="flat" cmpd="sng" algn="ctr">
              <a:solidFill>
                <a:srgbClr val="64203E"/>
              </a:solid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dirty="0">
                <a:effectLst>
                  <a:outerShdw blurRad="38100" dist="38100" dir="2700000" algn="tl">
                    <a:srgbClr val="000000">
                      <a:alpha val="43137"/>
                    </a:srgbClr>
                  </a:outerShdw>
                </a:effectLst>
                <a:latin typeface="Times New Roman"/>
              </a:endParaRPr>
            </a:p>
          </p:txBody>
        </p:sp>
        <p:grpSp>
          <p:nvGrpSpPr>
            <p:cNvPr id="152" name="Group 151">
              <a:extLst>
                <a:ext uri="{FF2B5EF4-FFF2-40B4-BE49-F238E27FC236}">
                  <a16:creationId xmlns:a16="http://schemas.microsoft.com/office/drawing/2014/main" id="{64D7825E-DD17-5544-B0E4-B2C4135AF9F0}"/>
                </a:ext>
              </a:extLst>
            </p:cNvPr>
            <p:cNvGrpSpPr/>
            <p:nvPr/>
          </p:nvGrpSpPr>
          <p:grpSpPr>
            <a:xfrm>
              <a:off x="8712143" y="13816908"/>
              <a:ext cx="931307" cy="244800"/>
              <a:chOff x="9043893" y="13266480"/>
              <a:chExt cx="685800" cy="182758"/>
            </a:xfrm>
          </p:grpSpPr>
          <p:sp>
            <p:nvSpPr>
              <p:cNvPr id="151" name="Rectangle 150">
                <a:extLst>
                  <a:ext uri="{FF2B5EF4-FFF2-40B4-BE49-F238E27FC236}">
                    <a16:creationId xmlns:a16="http://schemas.microsoft.com/office/drawing/2014/main" id="{6872BE75-AD43-1E49-B926-5725ECC1390A}"/>
                  </a:ext>
                </a:extLst>
              </p:cNvPr>
              <p:cNvSpPr/>
              <p:nvPr/>
            </p:nvSpPr>
            <p:spPr bwMode="auto">
              <a:xfrm>
                <a:off x="9043893" y="13266480"/>
                <a:ext cx="685800" cy="182758"/>
              </a:xfrm>
              <a:prstGeom prst="rect">
                <a:avLst/>
              </a:prstGeom>
              <a:solidFill>
                <a:schemeClr val="bg1"/>
              </a:solidFill>
              <a:ln w="9525" cap="flat" cmpd="sng" algn="ctr">
                <a:solidFill>
                  <a:srgbClr val="64203E"/>
                </a:solid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dirty="0">
                  <a:effectLst>
                    <a:outerShdw blurRad="38100" dist="38100" dir="2700000" algn="tl">
                      <a:srgbClr val="000000">
                        <a:alpha val="43137"/>
                      </a:srgbClr>
                    </a:outerShdw>
                  </a:effectLst>
                  <a:latin typeface="Times New Roman"/>
                </a:endParaRPr>
              </a:p>
            </p:txBody>
          </p:sp>
          <p:sp>
            <p:nvSpPr>
              <p:cNvPr id="145" name="Oval 144">
                <a:extLst>
                  <a:ext uri="{FF2B5EF4-FFF2-40B4-BE49-F238E27FC236}">
                    <a16:creationId xmlns:a16="http://schemas.microsoft.com/office/drawing/2014/main" id="{61A20190-18D8-5746-A5E0-CAE3A1785521}"/>
                  </a:ext>
                </a:extLst>
              </p:cNvPr>
              <p:cNvSpPr/>
              <p:nvPr/>
            </p:nvSpPr>
            <p:spPr bwMode="auto">
              <a:xfrm>
                <a:off x="9283805" y="13333094"/>
                <a:ext cx="51728" cy="45719"/>
              </a:xfrm>
              <a:prstGeom prst="ellipse">
                <a:avLst/>
              </a:prstGeom>
              <a:solidFill>
                <a:schemeClr val="accent6">
                  <a:lumMod val="40000"/>
                  <a:lumOff val="6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55" name="Oval 154">
                <a:extLst>
                  <a:ext uri="{FF2B5EF4-FFF2-40B4-BE49-F238E27FC236}">
                    <a16:creationId xmlns:a16="http://schemas.microsoft.com/office/drawing/2014/main" id="{CD77F210-2DE7-2A45-A6E5-023E773795BF}"/>
                  </a:ext>
                </a:extLst>
              </p:cNvPr>
              <p:cNvSpPr/>
              <p:nvPr/>
            </p:nvSpPr>
            <p:spPr bwMode="auto">
              <a:xfrm>
                <a:off x="9119095" y="13333094"/>
                <a:ext cx="51728" cy="45719"/>
              </a:xfrm>
              <a:prstGeom prst="ellipse">
                <a:avLst/>
              </a:prstGeom>
              <a:solidFill>
                <a:schemeClr val="accent6">
                  <a:lumMod val="40000"/>
                  <a:lumOff val="6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56" name="Oval 155">
                <a:extLst>
                  <a:ext uri="{FF2B5EF4-FFF2-40B4-BE49-F238E27FC236}">
                    <a16:creationId xmlns:a16="http://schemas.microsoft.com/office/drawing/2014/main" id="{C1D45163-AA96-3B4B-BB20-9EA1AFEA8F9F}"/>
                  </a:ext>
                </a:extLst>
              </p:cNvPr>
              <p:cNvSpPr/>
              <p:nvPr/>
            </p:nvSpPr>
            <p:spPr bwMode="auto">
              <a:xfrm>
                <a:off x="9442502" y="13333094"/>
                <a:ext cx="51728" cy="45719"/>
              </a:xfrm>
              <a:prstGeom prst="ellipse">
                <a:avLst/>
              </a:prstGeom>
              <a:solidFill>
                <a:schemeClr val="accent6">
                  <a:lumMod val="40000"/>
                  <a:lumOff val="6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57" name="Oval 156">
                <a:extLst>
                  <a:ext uri="{FF2B5EF4-FFF2-40B4-BE49-F238E27FC236}">
                    <a16:creationId xmlns:a16="http://schemas.microsoft.com/office/drawing/2014/main" id="{B03DF078-6375-4042-9377-E2C1935F3504}"/>
                  </a:ext>
                </a:extLst>
              </p:cNvPr>
              <p:cNvSpPr/>
              <p:nvPr/>
            </p:nvSpPr>
            <p:spPr bwMode="auto">
              <a:xfrm>
                <a:off x="9601200" y="13335000"/>
                <a:ext cx="51728" cy="45719"/>
              </a:xfrm>
              <a:prstGeom prst="ellipse">
                <a:avLst/>
              </a:prstGeom>
              <a:solidFill>
                <a:schemeClr val="accent6">
                  <a:lumMod val="40000"/>
                  <a:lumOff val="6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grpSp>
        <p:grpSp>
          <p:nvGrpSpPr>
            <p:cNvPr id="161" name="Group 160">
              <a:extLst>
                <a:ext uri="{FF2B5EF4-FFF2-40B4-BE49-F238E27FC236}">
                  <a16:creationId xmlns:a16="http://schemas.microsoft.com/office/drawing/2014/main" id="{1272C6A9-9C2E-2B48-8B33-1DCEEE50778C}"/>
                </a:ext>
              </a:extLst>
            </p:cNvPr>
            <p:cNvGrpSpPr/>
            <p:nvPr/>
          </p:nvGrpSpPr>
          <p:grpSpPr>
            <a:xfrm>
              <a:off x="9797387" y="13816908"/>
              <a:ext cx="931307" cy="244800"/>
              <a:chOff x="9043893" y="13266480"/>
              <a:chExt cx="685800" cy="182758"/>
            </a:xfrm>
          </p:grpSpPr>
          <p:sp>
            <p:nvSpPr>
              <p:cNvPr id="162" name="Rectangle 161">
                <a:extLst>
                  <a:ext uri="{FF2B5EF4-FFF2-40B4-BE49-F238E27FC236}">
                    <a16:creationId xmlns:a16="http://schemas.microsoft.com/office/drawing/2014/main" id="{C6ECBEB0-545F-C742-99FB-AEF5F95D3866}"/>
                  </a:ext>
                </a:extLst>
              </p:cNvPr>
              <p:cNvSpPr/>
              <p:nvPr/>
            </p:nvSpPr>
            <p:spPr bwMode="auto">
              <a:xfrm>
                <a:off x="9043893" y="13266480"/>
                <a:ext cx="685800" cy="182758"/>
              </a:xfrm>
              <a:prstGeom prst="rect">
                <a:avLst/>
              </a:prstGeom>
              <a:solidFill>
                <a:schemeClr val="bg1"/>
              </a:solidFill>
              <a:ln w="9525" cap="flat" cmpd="sng" algn="ctr">
                <a:solidFill>
                  <a:srgbClr val="64203E"/>
                </a:solid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dirty="0">
                  <a:effectLst>
                    <a:outerShdw blurRad="38100" dist="38100" dir="2700000" algn="tl">
                      <a:srgbClr val="000000">
                        <a:alpha val="43137"/>
                      </a:srgbClr>
                    </a:outerShdw>
                  </a:effectLst>
                  <a:latin typeface="Times New Roman"/>
                </a:endParaRPr>
              </a:p>
            </p:txBody>
          </p:sp>
          <p:sp>
            <p:nvSpPr>
              <p:cNvPr id="163" name="Oval 162">
                <a:extLst>
                  <a:ext uri="{FF2B5EF4-FFF2-40B4-BE49-F238E27FC236}">
                    <a16:creationId xmlns:a16="http://schemas.microsoft.com/office/drawing/2014/main" id="{12369841-1F19-5643-95C6-018906262EA6}"/>
                  </a:ext>
                </a:extLst>
              </p:cNvPr>
              <p:cNvSpPr/>
              <p:nvPr/>
            </p:nvSpPr>
            <p:spPr bwMode="auto">
              <a:xfrm>
                <a:off x="9283805" y="13333094"/>
                <a:ext cx="51728" cy="45719"/>
              </a:xfrm>
              <a:prstGeom prst="ellipse">
                <a:avLst/>
              </a:prstGeom>
              <a:solidFill>
                <a:srgbClr val="2A2AB0"/>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64" name="Oval 163">
                <a:extLst>
                  <a:ext uri="{FF2B5EF4-FFF2-40B4-BE49-F238E27FC236}">
                    <a16:creationId xmlns:a16="http://schemas.microsoft.com/office/drawing/2014/main" id="{B144186A-09D5-B243-A800-AE94C8DE5105}"/>
                  </a:ext>
                </a:extLst>
              </p:cNvPr>
              <p:cNvSpPr/>
              <p:nvPr/>
            </p:nvSpPr>
            <p:spPr bwMode="auto">
              <a:xfrm>
                <a:off x="9119095" y="13333094"/>
                <a:ext cx="51728" cy="45719"/>
              </a:xfrm>
              <a:prstGeom prst="ellipse">
                <a:avLst/>
              </a:prstGeom>
              <a:solidFill>
                <a:srgbClr val="2A2AB0"/>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65" name="Oval 164">
                <a:extLst>
                  <a:ext uri="{FF2B5EF4-FFF2-40B4-BE49-F238E27FC236}">
                    <a16:creationId xmlns:a16="http://schemas.microsoft.com/office/drawing/2014/main" id="{0187FAFF-9B37-F74C-B4BD-8921A768F7AB}"/>
                  </a:ext>
                </a:extLst>
              </p:cNvPr>
              <p:cNvSpPr/>
              <p:nvPr/>
            </p:nvSpPr>
            <p:spPr bwMode="auto">
              <a:xfrm>
                <a:off x="9442502" y="13333094"/>
                <a:ext cx="51728" cy="45719"/>
              </a:xfrm>
              <a:prstGeom prst="ellipse">
                <a:avLst/>
              </a:prstGeom>
              <a:solidFill>
                <a:srgbClr val="2A2AB0"/>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66" name="Oval 165">
                <a:extLst>
                  <a:ext uri="{FF2B5EF4-FFF2-40B4-BE49-F238E27FC236}">
                    <a16:creationId xmlns:a16="http://schemas.microsoft.com/office/drawing/2014/main" id="{0F9B5169-9F61-FE4D-BF27-B951AA4199AE}"/>
                  </a:ext>
                </a:extLst>
              </p:cNvPr>
              <p:cNvSpPr/>
              <p:nvPr/>
            </p:nvSpPr>
            <p:spPr bwMode="auto">
              <a:xfrm>
                <a:off x="9601200" y="13335000"/>
                <a:ext cx="51728" cy="45719"/>
              </a:xfrm>
              <a:prstGeom prst="ellipse">
                <a:avLst/>
              </a:prstGeom>
              <a:solidFill>
                <a:srgbClr val="2A2AB0"/>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grpSp>
        <p:grpSp>
          <p:nvGrpSpPr>
            <p:cNvPr id="179" name="Group 178">
              <a:extLst>
                <a:ext uri="{FF2B5EF4-FFF2-40B4-BE49-F238E27FC236}">
                  <a16:creationId xmlns:a16="http://schemas.microsoft.com/office/drawing/2014/main" id="{A806FAA9-E50D-1242-B27D-645DDDCDDD39}"/>
                </a:ext>
              </a:extLst>
            </p:cNvPr>
            <p:cNvGrpSpPr/>
            <p:nvPr/>
          </p:nvGrpSpPr>
          <p:grpSpPr>
            <a:xfrm>
              <a:off x="9253449" y="13433602"/>
              <a:ext cx="931307" cy="244800"/>
              <a:chOff x="9043893" y="13266480"/>
              <a:chExt cx="685800" cy="182758"/>
            </a:xfrm>
          </p:grpSpPr>
          <p:sp>
            <p:nvSpPr>
              <p:cNvPr id="180" name="Rectangle 179">
                <a:extLst>
                  <a:ext uri="{FF2B5EF4-FFF2-40B4-BE49-F238E27FC236}">
                    <a16:creationId xmlns:a16="http://schemas.microsoft.com/office/drawing/2014/main" id="{9F8A4E15-F199-5046-959F-512B27FBAEE3}"/>
                  </a:ext>
                </a:extLst>
              </p:cNvPr>
              <p:cNvSpPr/>
              <p:nvPr/>
            </p:nvSpPr>
            <p:spPr bwMode="auto">
              <a:xfrm>
                <a:off x="9043893" y="13266480"/>
                <a:ext cx="685800" cy="182758"/>
              </a:xfrm>
              <a:prstGeom prst="rect">
                <a:avLst/>
              </a:prstGeom>
              <a:solidFill>
                <a:schemeClr val="bg1"/>
              </a:solidFill>
              <a:ln w="9525" cap="flat" cmpd="sng" algn="ctr">
                <a:solidFill>
                  <a:srgbClr val="64203E"/>
                </a:solid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dirty="0">
                  <a:effectLst>
                    <a:outerShdw blurRad="38100" dist="38100" dir="2700000" algn="tl">
                      <a:srgbClr val="000000">
                        <a:alpha val="43137"/>
                      </a:srgbClr>
                    </a:outerShdw>
                  </a:effectLst>
                  <a:latin typeface="Times New Roman"/>
                </a:endParaRPr>
              </a:p>
            </p:txBody>
          </p:sp>
          <p:sp>
            <p:nvSpPr>
              <p:cNvPr id="181" name="Oval 180">
                <a:extLst>
                  <a:ext uri="{FF2B5EF4-FFF2-40B4-BE49-F238E27FC236}">
                    <a16:creationId xmlns:a16="http://schemas.microsoft.com/office/drawing/2014/main" id="{1FAF8638-94B0-B345-A072-3AFCB63E53C3}"/>
                  </a:ext>
                </a:extLst>
              </p:cNvPr>
              <p:cNvSpPr/>
              <p:nvPr/>
            </p:nvSpPr>
            <p:spPr bwMode="auto">
              <a:xfrm>
                <a:off x="9283805" y="13333094"/>
                <a:ext cx="51728" cy="45719"/>
              </a:xfrm>
              <a:prstGeom prst="ellipse">
                <a:avLst/>
              </a:prstGeom>
              <a:solidFill>
                <a:schemeClr val="accent6">
                  <a:lumMod val="40000"/>
                  <a:lumOff val="6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82" name="Oval 181">
                <a:extLst>
                  <a:ext uri="{FF2B5EF4-FFF2-40B4-BE49-F238E27FC236}">
                    <a16:creationId xmlns:a16="http://schemas.microsoft.com/office/drawing/2014/main" id="{61C9B00A-0341-9E4D-9375-5B0197F4A65A}"/>
                  </a:ext>
                </a:extLst>
              </p:cNvPr>
              <p:cNvSpPr/>
              <p:nvPr/>
            </p:nvSpPr>
            <p:spPr bwMode="auto">
              <a:xfrm>
                <a:off x="9119095" y="13333094"/>
                <a:ext cx="51728" cy="45719"/>
              </a:xfrm>
              <a:prstGeom prst="ellipse">
                <a:avLst/>
              </a:prstGeom>
              <a:solidFill>
                <a:schemeClr val="accent6">
                  <a:lumMod val="40000"/>
                  <a:lumOff val="6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83" name="Oval 182">
                <a:extLst>
                  <a:ext uri="{FF2B5EF4-FFF2-40B4-BE49-F238E27FC236}">
                    <a16:creationId xmlns:a16="http://schemas.microsoft.com/office/drawing/2014/main" id="{1D0DA59E-5F8C-4447-8D13-23D5D269A7A9}"/>
                  </a:ext>
                </a:extLst>
              </p:cNvPr>
              <p:cNvSpPr/>
              <p:nvPr/>
            </p:nvSpPr>
            <p:spPr bwMode="auto">
              <a:xfrm>
                <a:off x="9442502" y="13333094"/>
                <a:ext cx="51728" cy="45719"/>
              </a:xfrm>
              <a:prstGeom prst="ellipse">
                <a:avLst/>
              </a:prstGeom>
              <a:solidFill>
                <a:srgbClr val="2A2AB0"/>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84" name="Oval 183">
                <a:extLst>
                  <a:ext uri="{FF2B5EF4-FFF2-40B4-BE49-F238E27FC236}">
                    <a16:creationId xmlns:a16="http://schemas.microsoft.com/office/drawing/2014/main" id="{2D79A6E5-209E-7445-B58F-942F7A4F2128}"/>
                  </a:ext>
                </a:extLst>
              </p:cNvPr>
              <p:cNvSpPr/>
              <p:nvPr/>
            </p:nvSpPr>
            <p:spPr bwMode="auto">
              <a:xfrm>
                <a:off x="9601200" y="13335000"/>
                <a:ext cx="51728" cy="45719"/>
              </a:xfrm>
              <a:prstGeom prst="ellipse">
                <a:avLst/>
              </a:prstGeom>
              <a:solidFill>
                <a:srgbClr val="2A2AB0"/>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grpSp>
        <p:grpSp>
          <p:nvGrpSpPr>
            <p:cNvPr id="185" name="Group 184">
              <a:extLst>
                <a:ext uri="{FF2B5EF4-FFF2-40B4-BE49-F238E27FC236}">
                  <a16:creationId xmlns:a16="http://schemas.microsoft.com/office/drawing/2014/main" id="{29E7AEAC-B034-4946-8C5D-6C98AD9EE94D}"/>
                </a:ext>
              </a:extLst>
            </p:cNvPr>
            <p:cNvGrpSpPr/>
            <p:nvPr/>
          </p:nvGrpSpPr>
          <p:grpSpPr>
            <a:xfrm>
              <a:off x="9254331" y="13064750"/>
              <a:ext cx="931307" cy="244800"/>
              <a:chOff x="9038542" y="13266284"/>
              <a:chExt cx="685800" cy="182758"/>
            </a:xfrm>
          </p:grpSpPr>
          <p:sp>
            <p:nvSpPr>
              <p:cNvPr id="186" name="Rectangle 185">
                <a:extLst>
                  <a:ext uri="{FF2B5EF4-FFF2-40B4-BE49-F238E27FC236}">
                    <a16:creationId xmlns:a16="http://schemas.microsoft.com/office/drawing/2014/main" id="{4A2B7AC4-D2B2-6640-915D-53EFB50B208E}"/>
                  </a:ext>
                </a:extLst>
              </p:cNvPr>
              <p:cNvSpPr/>
              <p:nvPr/>
            </p:nvSpPr>
            <p:spPr bwMode="auto">
              <a:xfrm>
                <a:off x="9038542" y="13266284"/>
                <a:ext cx="685800" cy="182758"/>
              </a:xfrm>
              <a:prstGeom prst="rect">
                <a:avLst/>
              </a:prstGeom>
              <a:solidFill>
                <a:schemeClr val="bg1"/>
              </a:solidFill>
              <a:ln w="9525" cap="flat" cmpd="sng" algn="ctr">
                <a:solidFill>
                  <a:srgbClr val="64203E"/>
                </a:solid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dirty="0">
                  <a:effectLst>
                    <a:outerShdw blurRad="38100" dist="38100" dir="2700000" algn="tl">
                      <a:srgbClr val="000000">
                        <a:alpha val="43137"/>
                      </a:srgbClr>
                    </a:outerShdw>
                  </a:effectLst>
                  <a:latin typeface="Times New Roman"/>
                </a:endParaRPr>
              </a:p>
            </p:txBody>
          </p:sp>
          <p:sp>
            <p:nvSpPr>
              <p:cNvPr id="187" name="Oval 186">
                <a:extLst>
                  <a:ext uri="{FF2B5EF4-FFF2-40B4-BE49-F238E27FC236}">
                    <a16:creationId xmlns:a16="http://schemas.microsoft.com/office/drawing/2014/main" id="{CB3BDB66-6FF9-8E4A-9D30-A88BA0C6DB5E}"/>
                  </a:ext>
                </a:extLst>
              </p:cNvPr>
              <p:cNvSpPr/>
              <p:nvPr/>
            </p:nvSpPr>
            <p:spPr bwMode="auto">
              <a:xfrm>
                <a:off x="9283805" y="13333094"/>
                <a:ext cx="51728" cy="45719"/>
              </a:xfrm>
              <a:prstGeom prst="ellipse">
                <a:avLst/>
              </a:prstGeom>
              <a:solidFill>
                <a:srgbClr val="84203F"/>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88" name="Oval 187">
                <a:extLst>
                  <a:ext uri="{FF2B5EF4-FFF2-40B4-BE49-F238E27FC236}">
                    <a16:creationId xmlns:a16="http://schemas.microsoft.com/office/drawing/2014/main" id="{7FC23EA8-9769-944C-9372-937C4D20142F}"/>
                  </a:ext>
                </a:extLst>
              </p:cNvPr>
              <p:cNvSpPr/>
              <p:nvPr/>
            </p:nvSpPr>
            <p:spPr bwMode="auto">
              <a:xfrm>
                <a:off x="9119095" y="13333094"/>
                <a:ext cx="51728" cy="45719"/>
              </a:xfrm>
              <a:prstGeom prst="ellipse">
                <a:avLst/>
              </a:prstGeom>
              <a:solidFill>
                <a:srgbClr val="84203F"/>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89" name="Oval 188">
                <a:extLst>
                  <a:ext uri="{FF2B5EF4-FFF2-40B4-BE49-F238E27FC236}">
                    <a16:creationId xmlns:a16="http://schemas.microsoft.com/office/drawing/2014/main" id="{3BC119A9-63B8-7B45-B833-7B4A6522DB2D}"/>
                  </a:ext>
                </a:extLst>
              </p:cNvPr>
              <p:cNvSpPr/>
              <p:nvPr/>
            </p:nvSpPr>
            <p:spPr bwMode="auto">
              <a:xfrm>
                <a:off x="9442502" y="13333094"/>
                <a:ext cx="51728" cy="45719"/>
              </a:xfrm>
              <a:prstGeom prst="ellipse">
                <a:avLst/>
              </a:prstGeom>
              <a:solidFill>
                <a:srgbClr val="84203F"/>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190" name="Oval 189">
                <a:extLst>
                  <a:ext uri="{FF2B5EF4-FFF2-40B4-BE49-F238E27FC236}">
                    <a16:creationId xmlns:a16="http://schemas.microsoft.com/office/drawing/2014/main" id="{A36942B3-1019-0046-9208-CEF9C4D628F4}"/>
                  </a:ext>
                </a:extLst>
              </p:cNvPr>
              <p:cNvSpPr/>
              <p:nvPr/>
            </p:nvSpPr>
            <p:spPr bwMode="auto">
              <a:xfrm>
                <a:off x="9601200" y="13335000"/>
                <a:ext cx="51728" cy="45719"/>
              </a:xfrm>
              <a:prstGeom prst="ellipse">
                <a:avLst/>
              </a:prstGeom>
              <a:solidFill>
                <a:srgbClr val="84203F"/>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grpSp>
        <mc:AlternateContent xmlns:mc="http://schemas.openxmlformats.org/markup-compatibility/2006">
          <mc:Choice xmlns:a14="http://schemas.microsoft.com/office/drawing/2010/main" Requires="a14">
            <p:sp>
              <p:nvSpPr>
                <p:cNvPr id="158" name="TextBox 157">
                  <a:extLst>
                    <a:ext uri="{FF2B5EF4-FFF2-40B4-BE49-F238E27FC236}">
                      <a16:creationId xmlns:a16="http://schemas.microsoft.com/office/drawing/2014/main" id="{AB44B3F9-B57C-BB40-B92E-D462FC0C3B18}"/>
                    </a:ext>
                  </a:extLst>
                </p:cNvPr>
                <p:cNvSpPr txBox="1"/>
                <p:nvPr/>
              </p:nvSpPr>
              <p:spPr bwMode="auto">
                <a:xfrm>
                  <a:off x="9633047" y="12684052"/>
                  <a:ext cx="194416" cy="261397"/>
                </a:xfrm>
                <a:prstGeom prst="rect">
                  <a:avLst/>
                </a:prstGeom>
                <a:noFill/>
                <a:ln w="19050">
                  <a:noFill/>
                  <a:miter lim="800000"/>
                  <a:headEnd/>
                  <a:tailEnd/>
                </a:ln>
              </p:spPr>
              <p:txBody>
                <a:bodyPr wrap="square" lIns="0" tIns="0" rIns="0" bIns="0" rtlCol="0">
                  <a:spAutoFit/>
                </a:bodyPr>
                <a:lstStyle/>
                <a:p>
                  <a:pPr algn="just"/>
                  <a14:m>
                    <m:oMathPara xmlns:m="http://schemas.openxmlformats.org/officeDocument/2006/math">
                      <m:oMathParaPr>
                        <m:jc m:val="centerGroup"/>
                      </m:oMathParaPr>
                      <m:oMath xmlns:m="http://schemas.openxmlformats.org/officeDocument/2006/math">
                        <m:r>
                          <m:rPr>
                            <m:nor/>
                          </m:rPr>
                          <a:rPr lang="en-US" sz="2057">
                            <a:latin typeface="Avenir Roman" panose="02000503020000020003" pitchFamily="2" charset="0"/>
                          </a:rPr>
                          <m:t>y</m:t>
                        </m:r>
                        <m:r>
                          <m:rPr>
                            <m:nor/>
                          </m:rPr>
                          <a:rPr lang="en-US" sz="2057">
                            <a:latin typeface="Avenir Roman" panose="02000503020000020003" pitchFamily="2" charset="0"/>
                          </a:rPr>
                          <m:t>̂</m:t>
                        </m:r>
                      </m:oMath>
                    </m:oMathPara>
                  </a14:m>
                  <a:endParaRPr lang="en-US" sz="2000" baseline="-25000" dirty="0">
                    <a:latin typeface="DIN Alternate Bold"/>
                    <a:cs typeface="Arial" panose="020B0604020202020204" pitchFamily="34" charset="0"/>
                  </a:endParaRPr>
                </a:p>
              </p:txBody>
            </p:sp>
          </mc:Choice>
          <mc:Fallback>
            <p:sp>
              <p:nvSpPr>
                <p:cNvPr id="158" name="TextBox 157">
                  <a:extLst>
                    <a:ext uri="{FF2B5EF4-FFF2-40B4-BE49-F238E27FC236}">
                      <a16:creationId xmlns:a16="http://schemas.microsoft.com/office/drawing/2014/main" id="{AB44B3F9-B57C-BB40-B92E-D462FC0C3B18}"/>
                    </a:ext>
                  </a:extLst>
                </p:cNvPr>
                <p:cNvSpPr txBox="1">
                  <a:spLocks noRot="1" noChangeAspect="1" noMove="1" noResize="1" noEditPoints="1" noAdjustHandles="1" noChangeArrowheads="1" noChangeShapeType="1" noTextEdit="1"/>
                </p:cNvSpPr>
                <p:nvPr/>
              </p:nvSpPr>
              <p:spPr bwMode="auto">
                <a:xfrm>
                  <a:off x="9633047" y="12684052"/>
                  <a:ext cx="194416" cy="261397"/>
                </a:xfrm>
                <a:prstGeom prst="rect">
                  <a:avLst/>
                </a:prstGeom>
                <a:blipFill>
                  <a:blip r:embed="rId9"/>
                  <a:stretch>
                    <a:fillRect l="-31579" r="-31579" b="-38462"/>
                  </a:stretch>
                </a:blipFill>
                <a:ln w="19050">
                  <a:noFill/>
                  <a:miter lim="800000"/>
                  <a:headEnd/>
                  <a:tailEnd/>
                </a:ln>
              </p:spPr>
              <p:txBody>
                <a:bodyPr/>
                <a:lstStyle/>
                <a:p>
                  <a:r>
                    <a:rPr lang="en-US">
                      <a:noFill/>
                    </a:rPr>
                    <a:t> </a:t>
                  </a:r>
                </a:p>
              </p:txBody>
            </p:sp>
          </mc:Fallback>
        </mc:AlternateContent>
        <p:sp>
          <p:nvSpPr>
            <p:cNvPr id="159" name="TextBox 158">
              <a:extLst>
                <a:ext uri="{FF2B5EF4-FFF2-40B4-BE49-F238E27FC236}">
                  <a16:creationId xmlns:a16="http://schemas.microsoft.com/office/drawing/2014/main" id="{6308BD20-E675-9C4A-B035-1BC028FC426A}"/>
                </a:ext>
              </a:extLst>
            </p:cNvPr>
            <p:cNvSpPr txBox="1"/>
            <p:nvPr/>
          </p:nvSpPr>
          <p:spPr bwMode="auto">
            <a:xfrm>
              <a:off x="8638345" y="13873711"/>
              <a:ext cx="1434453" cy="564257"/>
            </a:xfrm>
            <a:prstGeom prst="rect">
              <a:avLst/>
            </a:prstGeom>
            <a:noFill/>
            <a:ln w="19050">
              <a:noFill/>
              <a:miter lim="800000"/>
              <a:headEnd/>
              <a:tailEnd/>
            </a:ln>
          </p:spPr>
          <p:txBody>
            <a:bodyPr wrap="square" lIns="243840" tIns="243840" rIns="243840" bIns="243840" rtlCol="0">
              <a:spAutoFit/>
            </a:bodyPr>
            <a:lstStyle/>
            <a:p>
              <a:pPr algn="just"/>
              <a:r>
                <a:rPr lang="en-US" sz="1200" dirty="0">
                  <a:latin typeface="Avenir Roman" panose="02000503020000020003" pitchFamily="2" charset="0"/>
                  <a:cs typeface="Arial" panose="020B0604020202020204" pitchFamily="34" charset="0"/>
                </a:rPr>
                <a:t>text features</a:t>
              </a:r>
            </a:p>
          </p:txBody>
        </p:sp>
        <p:sp>
          <p:nvSpPr>
            <p:cNvPr id="195" name="TextBox 194">
              <a:extLst>
                <a:ext uri="{FF2B5EF4-FFF2-40B4-BE49-F238E27FC236}">
                  <a16:creationId xmlns:a16="http://schemas.microsoft.com/office/drawing/2014/main" id="{EAB6A152-CC5C-E047-8034-CF14F6962394}"/>
                </a:ext>
              </a:extLst>
            </p:cNvPr>
            <p:cNvSpPr txBox="1"/>
            <p:nvPr/>
          </p:nvSpPr>
          <p:spPr bwMode="auto">
            <a:xfrm>
              <a:off x="9649302" y="13874325"/>
              <a:ext cx="1378781" cy="564257"/>
            </a:xfrm>
            <a:prstGeom prst="rect">
              <a:avLst/>
            </a:prstGeom>
            <a:noFill/>
            <a:ln w="19050">
              <a:noFill/>
              <a:miter lim="800000"/>
              <a:headEnd/>
              <a:tailEnd/>
            </a:ln>
          </p:spPr>
          <p:txBody>
            <a:bodyPr wrap="square" lIns="243840" tIns="243840" rIns="243840" bIns="243840" rtlCol="0">
              <a:spAutoFit/>
            </a:bodyPr>
            <a:lstStyle/>
            <a:p>
              <a:pPr algn="just"/>
              <a:r>
                <a:rPr lang="en-US" sz="1200" dirty="0">
                  <a:latin typeface="Avenir Roman" panose="02000503020000020003" pitchFamily="2" charset="0"/>
                  <a:cs typeface="Arial" panose="020B0604020202020204" pitchFamily="34" charset="0"/>
                </a:rPr>
                <a:t>image features</a:t>
              </a:r>
            </a:p>
          </p:txBody>
        </p:sp>
        <p:sp>
          <p:nvSpPr>
            <p:cNvPr id="196" name="TextBox 195">
              <a:extLst>
                <a:ext uri="{FF2B5EF4-FFF2-40B4-BE49-F238E27FC236}">
                  <a16:creationId xmlns:a16="http://schemas.microsoft.com/office/drawing/2014/main" id="{66B42BC2-D7F8-BD42-9703-480BF9514B05}"/>
                </a:ext>
              </a:extLst>
            </p:cNvPr>
            <p:cNvSpPr txBox="1"/>
            <p:nvPr/>
          </p:nvSpPr>
          <p:spPr bwMode="auto">
            <a:xfrm>
              <a:off x="10063580" y="13192963"/>
              <a:ext cx="1622274" cy="718145"/>
            </a:xfrm>
            <a:prstGeom prst="rect">
              <a:avLst/>
            </a:prstGeom>
            <a:noFill/>
            <a:ln w="19050">
              <a:noFill/>
              <a:miter lim="800000"/>
              <a:headEnd/>
              <a:tailEnd/>
            </a:ln>
          </p:spPr>
          <p:txBody>
            <a:bodyPr wrap="square" lIns="243840" tIns="243840" rIns="243840" bIns="243840" rtlCol="0">
              <a:spAutoFit/>
            </a:bodyPr>
            <a:lstStyle/>
            <a:p>
              <a:pPr algn="just"/>
              <a:r>
                <a:rPr lang="en-US" sz="1200" dirty="0">
                  <a:latin typeface="Avenir Roman" panose="02000503020000020003" pitchFamily="2" charset="0"/>
                  <a:cs typeface="Arial" panose="020B0604020202020204" pitchFamily="34" charset="0"/>
                </a:rPr>
                <a:t>combined </a:t>
              </a:r>
            </a:p>
            <a:p>
              <a:pPr algn="just"/>
              <a:r>
                <a:rPr lang="en-US" sz="1200" dirty="0">
                  <a:latin typeface="Avenir Roman" panose="02000503020000020003" pitchFamily="2" charset="0"/>
                  <a:cs typeface="Arial" panose="020B0604020202020204" pitchFamily="34" charset="0"/>
                </a:rPr>
                <a:t>features</a:t>
              </a:r>
            </a:p>
          </p:txBody>
        </p:sp>
        <p:sp>
          <p:nvSpPr>
            <p:cNvPr id="197" name="TextBox 196">
              <a:extLst>
                <a:ext uri="{FF2B5EF4-FFF2-40B4-BE49-F238E27FC236}">
                  <a16:creationId xmlns:a16="http://schemas.microsoft.com/office/drawing/2014/main" id="{69D2D0BA-3B28-D341-99A8-3BB87EA636BA}"/>
                </a:ext>
              </a:extLst>
            </p:cNvPr>
            <p:cNvSpPr txBox="1"/>
            <p:nvPr/>
          </p:nvSpPr>
          <p:spPr bwMode="auto">
            <a:xfrm>
              <a:off x="10063580" y="12911577"/>
              <a:ext cx="1622274" cy="564257"/>
            </a:xfrm>
            <a:prstGeom prst="rect">
              <a:avLst/>
            </a:prstGeom>
            <a:noFill/>
            <a:ln w="19050">
              <a:noFill/>
              <a:miter lim="800000"/>
              <a:headEnd/>
              <a:tailEnd/>
            </a:ln>
          </p:spPr>
          <p:txBody>
            <a:bodyPr wrap="square" lIns="243840" tIns="243840" rIns="243840" bIns="243840" rtlCol="0">
              <a:spAutoFit/>
            </a:bodyPr>
            <a:lstStyle/>
            <a:p>
              <a:pPr algn="just"/>
              <a:r>
                <a:rPr lang="en-US" sz="1200" dirty="0">
                  <a:latin typeface="Avenir Roman" panose="02000503020000020003" pitchFamily="2" charset="0"/>
                  <a:cs typeface="Arial" panose="020B0604020202020204" pitchFamily="34" charset="0"/>
                </a:rPr>
                <a:t>classifier</a:t>
              </a:r>
            </a:p>
          </p:txBody>
        </p:sp>
        <p:cxnSp>
          <p:nvCxnSpPr>
            <p:cNvPr id="192" name="Straight Arrow Connector 191">
              <a:extLst>
                <a:ext uri="{FF2B5EF4-FFF2-40B4-BE49-F238E27FC236}">
                  <a16:creationId xmlns:a16="http://schemas.microsoft.com/office/drawing/2014/main" id="{782EAD3E-5446-5F41-B86F-D3D33A3AF0B0}"/>
                </a:ext>
              </a:extLst>
            </p:cNvPr>
            <p:cNvCxnSpPr/>
            <p:nvPr/>
          </p:nvCxnSpPr>
          <p:spPr bwMode="auto">
            <a:xfrm flipV="1">
              <a:off x="9177796" y="13678402"/>
              <a:ext cx="75653" cy="13850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94" name="Straight Arrow Connector 193">
              <a:extLst>
                <a:ext uri="{FF2B5EF4-FFF2-40B4-BE49-F238E27FC236}">
                  <a16:creationId xmlns:a16="http://schemas.microsoft.com/office/drawing/2014/main" id="{BB256B60-ECBD-9C43-8D9E-07398A222D79}"/>
                </a:ext>
              </a:extLst>
            </p:cNvPr>
            <p:cNvCxnSpPr/>
            <p:nvPr/>
          </p:nvCxnSpPr>
          <p:spPr bwMode="auto">
            <a:xfrm flipH="1" flipV="1">
              <a:off x="10184756" y="13678402"/>
              <a:ext cx="78284" cy="13850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00" name="Straight Arrow Connector 199">
              <a:extLst>
                <a:ext uri="{FF2B5EF4-FFF2-40B4-BE49-F238E27FC236}">
                  <a16:creationId xmlns:a16="http://schemas.microsoft.com/office/drawing/2014/main" id="{2AE6C6C2-E22D-2848-BA54-B596593EAF52}"/>
                </a:ext>
              </a:extLst>
            </p:cNvPr>
            <p:cNvCxnSpPr>
              <a:cxnSpLocks/>
              <a:stCxn id="180" idx="0"/>
              <a:endCxn id="186" idx="2"/>
            </p:cNvCxnSpPr>
            <p:nvPr/>
          </p:nvCxnSpPr>
          <p:spPr bwMode="auto">
            <a:xfrm flipV="1">
              <a:off x="9719103" y="13309550"/>
              <a:ext cx="882" cy="12405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11" name="Straight Arrow Connector 210">
              <a:extLst>
                <a:ext uri="{FF2B5EF4-FFF2-40B4-BE49-F238E27FC236}">
                  <a16:creationId xmlns:a16="http://schemas.microsoft.com/office/drawing/2014/main" id="{3F28BF67-5F88-C942-9853-D4162E09E804}"/>
                </a:ext>
              </a:extLst>
            </p:cNvPr>
            <p:cNvCxnSpPr>
              <a:cxnSpLocks/>
            </p:cNvCxnSpPr>
            <p:nvPr/>
          </p:nvCxnSpPr>
          <p:spPr bwMode="auto">
            <a:xfrm flipV="1">
              <a:off x="9722702" y="12937816"/>
              <a:ext cx="882" cy="12405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grpSp>
      <p:grpSp>
        <p:nvGrpSpPr>
          <p:cNvPr id="213" name="Group 212">
            <a:extLst>
              <a:ext uri="{FF2B5EF4-FFF2-40B4-BE49-F238E27FC236}">
                <a16:creationId xmlns:a16="http://schemas.microsoft.com/office/drawing/2014/main" id="{A11416BE-A972-9346-9BA5-AAA98B0F3E9C}"/>
              </a:ext>
            </a:extLst>
          </p:cNvPr>
          <p:cNvGrpSpPr/>
          <p:nvPr/>
        </p:nvGrpSpPr>
        <p:grpSpPr>
          <a:xfrm>
            <a:off x="20116800" y="13716008"/>
            <a:ext cx="2992970" cy="1774723"/>
            <a:chOff x="8534400" y="12959033"/>
            <a:chExt cx="2494142" cy="1478935"/>
          </a:xfrm>
        </p:grpSpPr>
        <p:sp>
          <p:nvSpPr>
            <p:cNvPr id="214" name="Rectangle 213">
              <a:extLst>
                <a:ext uri="{FF2B5EF4-FFF2-40B4-BE49-F238E27FC236}">
                  <a16:creationId xmlns:a16="http://schemas.microsoft.com/office/drawing/2014/main" id="{B3C44159-ADFA-3848-BFE4-96157A629B30}"/>
                </a:ext>
              </a:extLst>
            </p:cNvPr>
            <p:cNvSpPr/>
            <p:nvPr/>
          </p:nvSpPr>
          <p:spPr bwMode="auto">
            <a:xfrm>
              <a:off x="8584824" y="12959033"/>
              <a:ext cx="2270319" cy="1375117"/>
            </a:xfrm>
            <a:prstGeom prst="rect">
              <a:avLst/>
            </a:prstGeom>
            <a:solidFill>
              <a:schemeClr val="bg2">
                <a:lumMod val="40000"/>
                <a:lumOff val="60000"/>
              </a:schemeClr>
            </a:solidFill>
            <a:ln w="28575" cap="flat" cmpd="sng" algn="ctr">
              <a:solidFill>
                <a:srgbClr val="64203E"/>
              </a:solid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dirty="0">
                <a:effectLst>
                  <a:outerShdw blurRad="38100" dist="38100" dir="2700000" algn="tl">
                    <a:srgbClr val="000000">
                      <a:alpha val="43137"/>
                    </a:srgbClr>
                  </a:outerShdw>
                </a:effectLst>
                <a:latin typeface="Times New Roman"/>
              </a:endParaRPr>
            </a:p>
          </p:txBody>
        </p:sp>
        <p:grpSp>
          <p:nvGrpSpPr>
            <p:cNvPr id="215" name="Group 214">
              <a:extLst>
                <a:ext uri="{FF2B5EF4-FFF2-40B4-BE49-F238E27FC236}">
                  <a16:creationId xmlns:a16="http://schemas.microsoft.com/office/drawing/2014/main" id="{E31247EF-D8C7-7F46-AFC8-0E8A3FCD67F2}"/>
                </a:ext>
              </a:extLst>
            </p:cNvPr>
            <p:cNvGrpSpPr/>
            <p:nvPr/>
          </p:nvGrpSpPr>
          <p:grpSpPr>
            <a:xfrm>
              <a:off x="8712143" y="13816908"/>
              <a:ext cx="931307" cy="244800"/>
              <a:chOff x="9043893" y="13266480"/>
              <a:chExt cx="685800" cy="182758"/>
            </a:xfrm>
          </p:grpSpPr>
          <p:sp>
            <p:nvSpPr>
              <p:cNvPr id="243" name="Rectangle 242">
                <a:extLst>
                  <a:ext uri="{FF2B5EF4-FFF2-40B4-BE49-F238E27FC236}">
                    <a16:creationId xmlns:a16="http://schemas.microsoft.com/office/drawing/2014/main" id="{B932ADAD-B2F5-544F-B5E6-2804232A04B0}"/>
                  </a:ext>
                </a:extLst>
              </p:cNvPr>
              <p:cNvSpPr/>
              <p:nvPr/>
            </p:nvSpPr>
            <p:spPr bwMode="auto">
              <a:xfrm>
                <a:off x="9043893" y="13266480"/>
                <a:ext cx="685800" cy="182758"/>
              </a:xfrm>
              <a:prstGeom prst="rect">
                <a:avLst/>
              </a:prstGeom>
              <a:solidFill>
                <a:schemeClr val="bg1"/>
              </a:solidFill>
              <a:ln w="9525" cap="flat" cmpd="sng" algn="ctr">
                <a:solidFill>
                  <a:srgbClr val="64203E"/>
                </a:solid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dirty="0">
                  <a:effectLst>
                    <a:outerShdw blurRad="38100" dist="38100" dir="2700000" algn="tl">
                      <a:srgbClr val="000000">
                        <a:alpha val="43137"/>
                      </a:srgbClr>
                    </a:outerShdw>
                  </a:effectLst>
                  <a:latin typeface="Times New Roman"/>
                </a:endParaRPr>
              </a:p>
            </p:txBody>
          </p:sp>
          <p:sp>
            <p:nvSpPr>
              <p:cNvPr id="244" name="Oval 243">
                <a:extLst>
                  <a:ext uri="{FF2B5EF4-FFF2-40B4-BE49-F238E27FC236}">
                    <a16:creationId xmlns:a16="http://schemas.microsoft.com/office/drawing/2014/main" id="{1B4B7C84-1D20-644D-AFA3-B8B9A7A6B548}"/>
                  </a:ext>
                </a:extLst>
              </p:cNvPr>
              <p:cNvSpPr/>
              <p:nvPr/>
            </p:nvSpPr>
            <p:spPr bwMode="auto">
              <a:xfrm>
                <a:off x="9283805" y="13333094"/>
                <a:ext cx="51728" cy="45719"/>
              </a:xfrm>
              <a:prstGeom prst="ellipse">
                <a:avLst/>
              </a:prstGeom>
              <a:solidFill>
                <a:schemeClr val="accent6">
                  <a:lumMod val="40000"/>
                  <a:lumOff val="6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245" name="Oval 244">
                <a:extLst>
                  <a:ext uri="{FF2B5EF4-FFF2-40B4-BE49-F238E27FC236}">
                    <a16:creationId xmlns:a16="http://schemas.microsoft.com/office/drawing/2014/main" id="{961FDE70-8C27-0C45-B187-CDA89B92273B}"/>
                  </a:ext>
                </a:extLst>
              </p:cNvPr>
              <p:cNvSpPr/>
              <p:nvPr/>
            </p:nvSpPr>
            <p:spPr bwMode="auto">
              <a:xfrm>
                <a:off x="9119095" y="13333094"/>
                <a:ext cx="51728" cy="45719"/>
              </a:xfrm>
              <a:prstGeom prst="ellipse">
                <a:avLst/>
              </a:prstGeom>
              <a:solidFill>
                <a:schemeClr val="accent6">
                  <a:lumMod val="40000"/>
                  <a:lumOff val="6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246" name="Oval 245">
                <a:extLst>
                  <a:ext uri="{FF2B5EF4-FFF2-40B4-BE49-F238E27FC236}">
                    <a16:creationId xmlns:a16="http://schemas.microsoft.com/office/drawing/2014/main" id="{4CB99D1C-01F5-9246-BE6C-A180FA4B78AE}"/>
                  </a:ext>
                </a:extLst>
              </p:cNvPr>
              <p:cNvSpPr/>
              <p:nvPr/>
            </p:nvSpPr>
            <p:spPr bwMode="auto">
              <a:xfrm>
                <a:off x="9442502" y="13333094"/>
                <a:ext cx="51728" cy="45719"/>
              </a:xfrm>
              <a:prstGeom prst="ellipse">
                <a:avLst/>
              </a:prstGeom>
              <a:solidFill>
                <a:schemeClr val="accent6">
                  <a:lumMod val="40000"/>
                  <a:lumOff val="6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247" name="Oval 246">
                <a:extLst>
                  <a:ext uri="{FF2B5EF4-FFF2-40B4-BE49-F238E27FC236}">
                    <a16:creationId xmlns:a16="http://schemas.microsoft.com/office/drawing/2014/main" id="{C57DC153-0EF7-4940-B8F3-FCA1BEE982E8}"/>
                  </a:ext>
                </a:extLst>
              </p:cNvPr>
              <p:cNvSpPr/>
              <p:nvPr/>
            </p:nvSpPr>
            <p:spPr bwMode="auto">
              <a:xfrm>
                <a:off x="9601200" y="13335000"/>
                <a:ext cx="51728" cy="45719"/>
              </a:xfrm>
              <a:prstGeom prst="ellipse">
                <a:avLst/>
              </a:prstGeom>
              <a:solidFill>
                <a:schemeClr val="accent6">
                  <a:lumMod val="40000"/>
                  <a:lumOff val="6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grpSp>
        <p:grpSp>
          <p:nvGrpSpPr>
            <p:cNvPr id="216" name="Group 215">
              <a:extLst>
                <a:ext uri="{FF2B5EF4-FFF2-40B4-BE49-F238E27FC236}">
                  <a16:creationId xmlns:a16="http://schemas.microsoft.com/office/drawing/2014/main" id="{0F49F859-6911-414E-90CD-99D157E50B17}"/>
                </a:ext>
              </a:extLst>
            </p:cNvPr>
            <p:cNvGrpSpPr/>
            <p:nvPr/>
          </p:nvGrpSpPr>
          <p:grpSpPr>
            <a:xfrm>
              <a:off x="9797387" y="13816908"/>
              <a:ext cx="931307" cy="244800"/>
              <a:chOff x="9043893" y="13266480"/>
              <a:chExt cx="685800" cy="182758"/>
            </a:xfrm>
          </p:grpSpPr>
          <p:sp>
            <p:nvSpPr>
              <p:cNvPr id="238" name="Rectangle 237">
                <a:extLst>
                  <a:ext uri="{FF2B5EF4-FFF2-40B4-BE49-F238E27FC236}">
                    <a16:creationId xmlns:a16="http://schemas.microsoft.com/office/drawing/2014/main" id="{0A6FCB2A-C160-7241-A87F-861D206149BA}"/>
                  </a:ext>
                </a:extLst>
              </p:cNvPr>
              <p:cNvSpPr/>
              <p:nvPr/>
            </p:nvSpPr>
            <p:spPr bwMode="auto">
              <a:xfrm>
                <a:off x="9043893" y="13266480"/>
                <a:ext cx="685800" cy="182758"/>
              </a:xfrm>
              <a:prstGeom prst="rect">
                <a:avLst/>
              </a:prstGeom>
              <a:solidFill>
                <a:schemeClr val="bg1"/>
              </a:solidFill>
              <a:ln w="9525" cap="flat" cmpd="sng" algn="ctr">
                <a:solidFill>
                  <a:srgbClr val="64203E"/>
                </a:solid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dirty="0">
                  <a:effectLst>
                    <a:outerShdw blurRad="38100" dist="38100" dir="2700000" algn="tl">
                      <a:srgbClr val="000000">
                        <a:alpha val="43137"/>
                      </a:srgbClr>
                    </a:outerShdw>
                  </a:effectLst>
                  <a:latin typeface="Times New Roman"/>
                </a:endParaRPr>
              </a:p>
            </p:txBody>
          </p:sp>
          <p:sp>
            <p:nvSpPr>
              <p:cNvPr id="239" name="Oval 238">
                <a:extLst>
                  <a:ext uri="{FF2B5EF4-FFF2-40B4-BE49-F238E27FC236}">
                    <a16:creationId xmlns:a16="http://schemas.microsoft.com/office/drawing/2014/main" id="{42A8D7A7-D026-2444-A25E-39FD73BB6F1E}"/>
                  </a:ext>
                </a:extLst>
              </p:cNvPr>
              <p:cNvSpPr/>
              <p:nvPr/>
            </p:nvSpPr>
            <p:spPr bwMode="auto">
              <a:xfrm>
                <a:off x="9283805" y="13333094"/>
                <a:ext cx="51728" cy="45719"/>
              </a:xfrm>
              <a:prstGeom prst="ellipse">
                <a:avLst/>
              </a:prstGeom>
              <a:solidFill>
                <a:srgbClr val="2A2AB0"/>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240" name="Oval 239">
                <a:extLst>
                  <a:ext uri="{FF2B5EF4-FFF2-40B4-BE49-F238E27FC236}">
                    <a16:creationId xmlns:a16="http://schemas.microsoft.com/office/drawing/2014/main" id="{C7861FEC-8284-8A49-AF44-75A28F3786E3}"/>
                  </a:ext>
                </a:extLst>
              </p:cNvPr>
              <p:cNvSpPr/>
              <p:nvPr/>
            </p:nvSpPr>
            <p:spPr bwMode="auto">
              <a:xfrm>
                <a:off x="9119095" y="13333094"/>
                <a:ext cx="51728" cy="45719"/>
              </a:xfrm>
              <a:prstGeom prst="ellipse">
                <a:avLst/>
              </a:prstGeom>
              <a:solidFill>
                <a:srgbClr val="2A2AB0"/>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241" name="Oval 240">
                <a:extLst>
                  <a:ext uri="{FF2B5EF4-FFF2-40B4-BE49-F238E27FC236}">
                    <a16:creationId xmlns:a16="http://schemas.microsoft.com/office/drawing/2014/main" id="{5EC5388F-180D-F543-8DE8-8F84864BDD36}"/>
                  </a:ext>
                </a:extLst>
              </p:cNvPr>
              <p:cNvSpPr/>
              <p:nvPr/>
            </p:nvSpPr>
            <p:spPr bwMode="auto">
              <a:xfrm>
                <a:off x="9442502" y="13333094"/>
                <a:ext cx="51728" cy="45719"/>
              </a:xfrm>
              <a:prstGeom prst="ellipse">
                <a:avLst/>
              </a:prstGeom>
              <a:solidFill>
                <a:srgbClr val="2A2AB0"/>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242" name="Oval 241">
                <a:extLst>
                  <a:ext uri="{FF2B5EF4-FFF2-40B4-BE49-F238E27FC236}">
                    <a16:creationId xmlns:a16="http://schemas.microsoft.com/office/drawing/2014/main" id="{2AC6D2AF-2DA9-4A4A-94E7-8D85F7E88E00}"/>
                  </a:ext>
                </a:extLst>
              </p:cNvPr>
              <p:cNvSpPr/>
              <p:nvPr/>
            </p:nvSpPr>
            <p:spPr bwMode="auto">
              <a:xfrm>
                <a:off x="9601200" y="13335000"/>
                <a:ext cx="51728" cy="45719"/>
              </a:xfrm>
              <a:prstGeom prst="ellipse">
                <a:avLst/>
              </a:prstGeom>
              <a:solidFill>
                <a:srgbClr val="2A2AB0"/>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grpSp>
        <p:grpSp>
          <p:nvGrpSpPr>
            <p:cNvPr id="218" name="Group 217">
              <a:extLst>
                <a:ext uri="{FF2B5EF4-FFF2-40B4-BE49-F238E27FC236}">
                  <a16:creationId xmlns:a16="http://schemas.microsoft.com/office/drawing/2014/main" id="{4B1906A7-F3FD-E945-9B4A-0FA26A7AECBC}"/>
                </a:ext>
              </a:extLst>
            </p:cNvPr>
            <p:cNvGrpSpPr/>
            <p:nvPr/>
          </p:nvGrpSpPr>
          <p:grpSpPr>
            <a:xfrm>
              <a:off x="9254331" y="13401792"/>
              <a:ext cx="931307" cy="244800"/>
              <a:chOff x="9038542" y="13517906"/>
              <a:chExt cx="685800" cy="182758"/>
            </a:xfrm>
          </p:grpSpPr>
          <p:sp>
            <p:nvSpPr>
              <p:cNvPr id="228" name="Rectangle 227">
                <a:extLst>
                  <a:ext uri="{FF2B5EF4-FFF2-40B4-BE49-F238E27FC236}">
                    <a16:creationId xmlns:a16="http://schemas.microsoft.com/office/drawing/2014/main" id="{174C8357-D626-624D-A169-174FC84E684B}"/>
                  </a:ext>
                </a:extLst>
              </p:cNvPr>
              <p:cNvSpPr/>
              <p:nvPr/>
            </p:nvSpPr>
            <p:spPr bwMode="auto">
              <a:xfrm>
                <a:off x="9038542" y="13517906"/>
                <a:ext cx="685800" cy="182758"/>
              </a:xfrm>
              <a:prstGeom prst="rect">
                <a:avLst/>
              </a:prstGeom>
              <a:solidFill>
                <a:schemeClr val="bg1"/>
              </a:solidFill>
              <a:ln w="9525" cap="flat" cmpd="sng" algn="ctr">
                <a:solidFill>
                  <a:srgbClr val="64203E"/>
                </a:solid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dirty="0">
                  <a:effectLst>
                    <a:outerShdw blurRad="38100" dist="38100" dir="2700000" algn="tl">
                      <a:srgbClr val="000000">
                        <a:alpha val="43137"/>
                      </a:srgbClr>
                    </a:outerShdw>
                  </a:effectLst>
                  <a:latin typeface="Times New Roman"/>
                </a:endParaRPr>
              </a:p>
            </p:txBody>
          </p:sp>
          <p:sp>
            <p:nvSpPr>
              <p:cNvPr id="229" name="Oval 228">
                <a:extLst>
                  <a:ext uri="{FF2B5EF4-FFF2-40B4-BE49-F238E27FC236}">
                    <a16:creationId xmlns:a16="http://schemas.microsoft.com/office/drawing/2014/main" id="{561C0508-D593-B847-A2BC-40D81AA4D009}"/>
                  </a:ext>
                </a:extLst>
              </p:cNvPr>
              <p:cNvSpPr/>
              <p:nvPr/>
            </p:nvSpPr>
            <p:spPr bwMode="auto">
              <a:xfrm>
                <a:off x="9283805" y="13584717"/>
                <a:ext cx="51728" cy="45719"/>
              </a:xfrm>
              <a:prstGeom prst="ellipse">
                <a:avLst/>
              </a:prstGeom>
              <a:solidFill>
                <a:srgbClr val="84203F"/>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230" name="Oval 229">
                <a:extLst>
                  <a:ext uri="{FF2B5EF4-FFF2-40B4-BE49-F238E27FC236}">
                    <a16:creationId xmlns:a16="http://schemas.microsoft.com/office/drawing/2014/main" id="{9D0166BF-02B8-E64A-AC52-6F2C560ED339}"/>
                  </a:ext>
                </a:extLst>
              </p:cNvPr>
              <p:cNvSpPr/>
              <p:nvPr/>
            </p:nvSpPr>
            <p:spPr bwMode="auto">
              <a:xfrm>
                <a:off x="9119095" y="13584717"/>
                <a:ext cx="51728" cy="45719"/>
              </a:xfrm>
              <a:prstGeom prst="ellipse">
                <a:avLst/>
              </a:prstGeom>
              <a:solidFill>
                <a:srgbClr val="84203F"/>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231" name="Oval 230">
                <a:extLst>
                  <a:ext uri="{FF2B5EF4-FFF2-40B4-BE49-F238E27FC236}">
                    <a16:creationId xmlns:a16="http://schemas.microsoft.com/office/drawing/2014/main" id="{7664B870-1D98-9540-ACE3-A156273F86BD}"/>
                  </a:ext>
                </a:extLst>
              </p:cNvPr>
              <p:cNvSpPr/>
              <p:nvPr/>
            </p:nvSpPr>
            <p:spPr bwMode="auto">
              <a:xfrm>
                <a:off x="9442502" y="13584717"/>
                <a:ext cx="51728" cy="45719"/>
              </a:xfrm>
              <a:prstGeom prst="ellipse">
                <a:avLst/>
              </a:prstGeom>
              <a:solidFill>
                <a:srgbClr val="84203F"/>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sp>
            <p:nvSpPr>
              <p:cNvPr id="232" name="Oval 231">
                <a:extLst>
                  <a:ext uri="{FF2B5EF4-FFF2-40B4-BE49-F238E27FC236}">
                    <a16:creationId xmlns:a16="http://schemas.microsoft.com/office/drawing/2014/main" id="{97E65F10-25E6-6F47-B62A-3660AAD5DAA9}"/>
                  </a:ext>
                </a:extLst>
              </p:cNvPr>
              <p:cNvSpPr/>
              <p:nvPr/>
            </p:nvSpPr>
            <p:spPr bwMode="auto">
              <a:xfrm>
                <a:off x="9601200" y="13586623"/>
                <a:ext cx="51728" cy="45719"/>
              </a:xfrm>
              <a:prstGeom prst="ellipse">
                <a:avLst/>
              </a:prstGeom>
              <a:solidFill>
                <a:srgbClr val="84203F"/>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defTabSz="1097280"/>
                <a:endParaRPr lang="en-US" sz="2880">
                  <a:effectLst>
                    <a:outerShdw blurRad="38100" dist="38100" dir="2700000" algn="tl">
                      <a:srgbClr val="000000">
                        <a:alpha val="43137"/>
                      </a:srgbClr>
                    </a:outerShdw>
                  </a:effectLst>
                  <a:latin typeface="Times New Roman"/>
                </a:endParaRPr>
              </a:p>
            </p:txBody>
          </p:sp>
        </p:grpSp>
        <mc:AlternateContent xmlns:mc="http://schemas.openxmlformats.org/markup-compatibility/2006">
          <mc:Choice xmlns:a14="http://schemas.microsoft.com/office/drawing/2010/main" Requires="a14">
            <p:sp>
              <p:nvSpPr>
                <p:cNvPr id="219" name="TextBox 218">
                  <a:extLst>
                    <a:ext uri="{FF2B5EF4-FFF2-40B4-BE49-F238E27FC236}">
                      <a16:creationId xmlns:a16="http://schemas.microsoft.com/office/drawing/2014/main" id="{70A3E8F6-DEAD-824D-A16D-B8C1D3015187}"/>
                    </a:ext>
                  </a:extLst>
                </p:cNvPr>
                <p:cNvSpPr txBox="1"/>
                <p:nvPr/>
              </p:nvSpPr>
              <p:spPr bwMode="auto">
                <a:xfrm>
                  <a:off x="9633047" y="13021095"/>
                  <a:ext cx="194416" cy="261397"/>
                </a:xfrm>
                <a:prstGeom prst="rect">
                  <a:avLst/>
                </a:prstGeom>
                <a:noFill/>
                <a:ln w="19050">
                  <a:noFill/>
                  <a:miter lim="800000"/>
                  <a:headEnd/>
                  <a:tailEnd/>
                </a:ln>
              </p:spPr>
              <p:txBody>
                <a:bodyPr wrap="square" lIns="0" tIns="0" rIns="0" bIns="0" rtlCol="0">
                  <a:spAutoFit/>
                </a:bodyPr>
                <a:lstStyle/>
                <a:p>
                  <a:pPr algn="just"/>
                  <a14:m>
                    <m:oMathPara xmlns:m="http://schemas.openxmlformats.org/officeDocument/2006/math">
                      <m:oMathParaPr>
                        <m:jc m:val="centerGroup"/>
                      </m:oMathParaPr>
                      <m:oMath xmlns:m="http://schemas.openxmlformats.org/officeDocument/2006/math">
                        <m:r>
                          <m:rPr>
                            <m:nor/>
                          </m:rPr>
                          <a:rPr lang="en-US" sz="2057">
                            <a:latin typeface="Avenir Roman" panose="02000503020000020003" pitchFamily="2" charset="0"/>
                          </a:rPr>
                          <m:t>y</m:t>
                        </m:r>
                        <m:r>
                          <m:rPr>
                            <m:nor/>
                          </m:rPr>
                          <a:rPr lang="en-US" sz="2057">
                            <a:latin typeface="Avenir Roman" panose="02000503020000020003" pitchFamily="2" charset="0"/>
                          </a:rPr>
                          <m:t>̂</m:t>
                        </m:r>
                      </m:oMath>
                    </m:oMathPara>
                  </a14:m>
                  <a:endParaRPr lang="en-US" sz="2000" baseline="-25000" dirty="0">
                    <a:latin typeface="DIN Alternate Bold"/>
                    <a:cs typeface="Arial" panose="020B0604020202020204" pitchFamily="34" charset="0"/>
                  </a:endParaRPr>
                </a:p>
              </p:txBody>
            </p:sp>
          </mc:Choice>
          <mc:Fallback>
            <p:sp>
              <p:nvSpPr>
                <p:cNvPr id="219" name="TextBox 218">
                  <a:extLst>
                    <a:ext uri="{FF2B5EF4-FFF2-40B4-BE49-F238E27FC236}">
                      <a16:creationId xmlns:a16="http://schemas.microsoft.com/office/drawing/2014/main" id="{70A3E8F6-DEAD-824D-A16D-B8C1D3015187}"/>
                    </a:ext>
                  </a:extLst>
                </p:cNvPr>
                <p:cNvSpPr txBox="1">
                  <a:spLocks noRot="1" noChangeAspect="1" noMove="1" noResize="1" noEditPoints="1" noAdjustHandles="1" noChangeArrowheads="1" noChangeShapeType="1" noTextEdit="1"/>
                </p:cNvSpPr>
                <p:nvPr/>
              </p:nvSpPr>
              <p:spPr bwMode="auto">
                <a:xfrm>
                  <a:off x="9633047" y="13021095"/>
                  <a:ext cx="194416" cy="261397"/>
                </a:xfrm>
                <a:prstGeom prst="rect">
                  <a:avLst/>
                </a:prstGeom>
                <a:blipFill>
                  <a:blip r:embed="rId10"/>
                  <a:stretch>
                    <a:fillRect l="-31579" r="-31579" b="-38462"/>
                  </a:stretch>
                </a:blipFill>
                <a:ln w="19050">
                  <a:noFill/>
                  <a:miter lim="800000"/>
                  <a:headEnd/>
                  <a:tailEnd/>
                </a:ln>
              </p:spPr>
              <p:txBody>
                <a:bodyPr/>
                <a:lstStyle/>
                <a:p>
                  <a:r>
                    <a:rPr lang="en-US">
                      <a:noFill/>
                    </a:rPr>
                    <a:t> </a:t>
                  </a:r>
                </a:p>
              </p:txBody>
            </p:sp>
          </mc:Fallback>
        </mc:AlternateContent>
        <p:sp>
          <p:nvSpPr>
            <p:cNvPr id="220" name="TextBox 219">
              <a:extLst>
                <a:ext uri="{FF2B5EF4-FFF2-40B4-BE49-F238E27FC236}">
                  <a16:creationId xmlns:a16="http://schemas.microsoft.com/office/drawing/2014/main" id="{0C76EEC4-F6BD-5342-998E-EE77627EEDD8}"/>
                </a:ext>
              </a:extLst>
            </p:cNvPr>
            <p:cNvSpPr txBox="1"/>
            <p:nvPr/>
          </p:nvSpPr>
          <p:spPr bwMode="auto">
            <a:xfrm>
              <a:off x="8534400" y="13873711"/>
              <a:ext cx="1434453" cy="564257"/>
            </a:xfrm>
            <a:prstGeom prst="rect">
              <a:avLst/>
            </a:prstGeom>
            <a:noFill/>
            <a:ln w="19050">
              <a:noFill/>
              <a:miter lim="800000"/>
              <a:headEnd/>
              <a:tailEnd/>
            </a:ln>
          </p:spPr>
          <p:txBody>
            <a:bodyPr wrap="square" lIns="243840" tIns="243840" rIns="243840" bIns="243840" rtlCol="0">
              <a:spAutoFit/>
            </a:bodyPr>
            <a:lstStyle/>
            <a:p>
              <a:pPr algn="just"/>
              <a:r>
                <a:rPr lang="en-US" sz="1200" dirty="0">
                  <a:latin typeface="Avenir Roman" panose="02000503020000020003" pitchFamily="2" charset="0"/>
                  <a:cs typeface="Arial" panose="020B0604020202020204" pitchFamily="34" charset="0"/>
                </a:rPr>
                <a:t>text predictions</a:t>
              </a:r>
            </a:p>
          </p:txBody>
        </p:sp>
        <p:sp>
          <p:nvSpPr>
            <p:cNvPr id="221" name="TextBox 220">
              <a:extLst>
                <a:ext uri="{FF2B5EF4-FFF2-40B4-BE49-F238E27FC236}">
                  <a16:creationId xmlns:a16="http://schemas.microsoft.com/office/drawing/2014/main" id="{75038869-1672-B048-A932-3C9B33B1411B}"/>
                </a:ext>
              </a:extLst>
            </p:cNvPr>
            <p:cNvSpPr txBox="1"/>
            <p:nvPr/>
          </p:nvSpPr>
          <p:spPr bwMode="auto">
            <a:xfrm>
              <a:off x="9548009" y="13870749"/>
              <a:ext cx="1444912" cy="564256"/>
            </a:xfrm>
            <a:prstGeom prst="rect">
              <a:avLst/>
            </a:prstGeom>
            <a:noFill/>
            <a:ln w="19050">
              <a:noFill/>
              <a:miter lim="800000"/>
              <a:headEnd/>
              <a:tailEnd/>
            </a:ln>
          </p:spPr>
          <p:txBody>
            <a:bodyPr wrap="square" lIns="243840" tIns="243840" rIns="243840" bIns="243840" rtlCol="0">
              <a:spAutoFit/>
            </a:bodyPr>
            <a:lstStyle/>
            <a:p>
              <a:pPr algn="just"/>
              <a:r>
                <a:rPr lang="en-US" sz="1200" dirty="0">
                  <a:latin typeface="Avenir Roman" panose="02000503020000020003" pitchFamily="2" charset="0"/>
                  <a:cs typeface="Arial" panose="020B0604020202020204" pitchFamily="34" charset="0"/>
                </a:rPr>
                <a:t>image predictions</a:t>
              </a:r>
            </a:p>
          </p:txBody>
        </p:sp>
        <p:sp>
          <p:nvSpPr>
            <p:cNvPr id="223" name="TextBox 222">
              <a:extLst>
                <a:ext uri="{FF2B5EF4-FFF2-40B4-BE49-F238E27FC236}">
                  <a16:creationId xmlns:a16="http://schemas.microsoft.com/office/drawing/2014/main" id="{70E2E7FC-1F54-3841-B3C5-7135D6F8B250}"/>
                </a:ext>
              </a:extLst>
            </p:cNvPr>
            <p:cNvSpPr txBox="1"/>
            <p:nvPr/>
          </p:nvSpPr>
          <p:spPr bwMode="auto">
            <a:xfrm>
              <a:off x="10063580" y="13248620"/>
              <a:ext cx="964962" cy="564256"/>
            </a:xfrm>
            <a:prstGeom prst="rect">
              <a:avLst/>
            </a:prstGeom>
            <a:noFill/>
            <a:ln w="19050">
              <a:noFill/>
              <a:miter lim="800000"/>
              <a:headEnd/>
              <a:tailEnd/>
            </a:ln>
          </p:spPr>
          <p:txBody>
            <a:bodyPr wrap="square" lIns="243840" tIns="243840" rIns="243840" bIns="243840" rtlCol="0">
              <a:spAutoFit/>
            </a:bodyPr>
            <a:lstStyle/>
            <a:p>
              <a:pPr algn="just"/>
              <a:r>
                <a:rPr lang="en-US" sz="1200" dirty="0">
                  <a:latin typeface="Avenir Roman" panose="02000503020000020003" pitchFamily="2" charset="0"/>
                  <a:cs typeface="Arial" panose="020B0604020202020204" pitchFamily="34" charset="0"/>
                </a:rPr>
                <a:t>federator</a:t>
              </a:r>
            </a:p>
          </p:txBody>
        </p:sp>
        <p:cxnSp>
          <p:nvCxnSpPr>
            <p:cNvPr id="224" name="Straight Arrow Connector 223">
              <a:extLst>
                <a:ext uri="{FF2B5EF4-FFF2-40B4-BE49-F238E27FC236}">
                  <a16:creationId xmlns:a16="http://schemas.microsoft.com/office/drawing/2014/main" id="{EBCD1571-6A01-E24B-91D0-7A6695B01AD6}"/>
                </a:ext>
              </a:extLst>
            </p:cNvPr>
            <p:cNvCxnSpPr/>
            <p:nvPr/>
          </p:nvCxnSpPr>
          <p:spPr bwMode="auto">
            <a:xfrm flipV="1">
              <a:off x="9177796" y="13678402"/>
              <a:ext cx="75653" cy="13850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25" name="Straight Arrow Connector 224">
              <a:extLst>
                <a:ext uri="{FF2B5EF4-FFF2-40B4-BE49-F238E27FC236}">
                  <a16:creationId xmlns:a16="http://schemas.microsoft.com/office/drawing/2014/main" id="{4F082C50-1E5E-A648-922D-CD77262C07D4}"/>
                </a:ext>
              </a:extLst>
            </p:cNvPr>
            <p:cNvCxnSpPr/>
            <p:nvPr/>
          </p:nvCxnSpPr>
          <p:spPr bwMode="auto">
            <a:xfrm flipH="1" flipV="1">
              <a:off x="10184756" y="13678402"/>
              <a:ext cx="78284" cy="13850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27" name="Straight Arrow Connector 226">
              <a:extLst>
                <a:ext uri="{FF2B5EF4-FFF2-40B4-BE49-F238E27FC236}">
                  <a16:creationId xmlns:a16="http://schemas.microsoft.com/office/drawing/2014/main" id="{BC324BC7-2986-024A-8607-6E5DCD12B8CB}"/>
                </a:ext>
              </a:extLst>
            </p:cNvPr>
            <p:cNvCxnSpPr>
              <a:cxnSpLocks/>
            </p:cNvCxnSpPr>
            <p:nvPr/>
          </p:nvCxnSpPr>
          <p:spPr bwMode="auto">
            <a:xfrm flipV="1">
              <a:off x="9722702" y="13274859"/>
              <a:ext cx="882" cy="12405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grpSp>
      <p:sp>
        <p:nvSpPr>
          <p:cNvPr id="249" name="TextBox 248">
            <a:extLst>
              <a:ext uri="{FF2B5EF4-FFF2-40B4-BE49-F238E27FC236}">
                <a16:creationId xmlns:a16="http://schemas.microsoft.com/office/drawing/2014/main" id="{75037418-AAA7-1640-8787-124F090CE541}"/>
              </a:ext>
            </a:extLst>
          </p:cNvPr>
          <p:cNvSpPr txBox="1"/>
          <p:nvPr/>
        </p:nvSpPr>
        <p:spPr bwMode="auto">
          <a:xfrm>
            <a:off x="14098759" y="13510498"/>
            <a:ext cx="6094241" cy="2339102"/>
          </a:xfrm>
          <a:prstGeom prst="rect">
            <a:avLst/>
          </a:prstGeom>
          <a:noFill/>
          <a:ln w="19050">
            <a:noFill/>
            <a:miter lim="800000"/>
            <a:headEnd/>
            <a:tailEnd/>
          </a:ln>
        </p:spPr>
        <p:txBody>
          <a:bodyPr wrap="square" lIns="243840" tIns="243840" rIns="243840" bIns="243840" rtlCol="0">
            <a:spAutoFit/>
          </a:bodyPr>
          <a:lstStyle/>
          <a:p>
            <a:pPr marL="411480" indent="-411480">
              <a:spcAft>
                <a:spcPts val="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Decision fusion combines the predictions of the top-performing unimodal classifiers (SVM with TF-IDF and ResNet-50) to obtain improved predictions with a federator.</a:t>
            </a:r>
          </a:p>
        </p:txBody>
      </p:sp>
      <p:sp>
        <p:nvSpPr>
          <p:cNvPr id="250" name="Rounded Rectangle 249">
            <a:extLst>
              <a:ext uri="{FF2B5EF4-FFF2-40B4-BE49-F238E27FC236}">
                <a16:creationId xmlns:a16="http://schemas.microsoft.com/office/drawing/2014/main" id="{0AA383F5-8518-FF4F-8A4C-0A154820DB79}"/>
              </a:ext>
            </a:extLst>
          </p:cNvPr>
          <p:cNvSpPr/>
          <p:nvPr/>
        </p:nvSpPr>
        <p:spPr bwMode="auto">
          <a:xfrm>
            <a:off x="23471700" y="17032611"/>
            <a:ext cx="8777560" cy="2099594"/>
          </a:xfrm>
          <a:prstGeom prst="roundRect">
            <a:avLst>
              <a:gd name="adj" fmla="val 7969"/>
            </a:avLst>
          </a:prstGeom>
          <a:solidFill>
            <a:schemeClr val="bg2">
              <a:lumMod val="20000"/>
              <a:lumOff val="80000"/>
            </a:schemeClr>
          </a:solidFill>
          <a:ln w="28575" cap="flat" cmpd="sng" algn="ctr">
            <a:no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marL="411480" indent="-411480">
              <a:spcAft>
                <a:spcPts val="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We hope to explore online policy adaption algorithms for ensembling classifiers.</a:t>
            </a:r>
          </a:p>
          <a:p>
            <a:pPr marL="411480" indent="-411480">
              <a:spcAft>
                <a:spcPts val="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In addition, to improve model explainability and as an alternative fusion method, we can implement coattention with the captions and images.</a:t>
            </a:r>
          </a:p>
          <a:p>
            <a:pPr marL="411480" indent="-411480">
              <a:spcAft>
                <a:spcPts val="720"/>
              </a:spcAft>
              <a:buFont typeface="Arial" charset="0"/>
              <a:buChar char="•"/>
            </a:pPr>
            <a:endParaRPr lang="en-US" sz="216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charset="0"/>
              <a:buChar char="•"/>
            </a:pPr>
            <a:endParaRPr lang="en-US" sz="2160" dirty="0">
              <a:effectLst>
                <a:outerShdw dir="2700000" algn="tl">
                  <a:srgbClr val="000000">
                    <a:alpha val="43137"/>
                  </a:srgbClr>
                </a:outerShdw>
              </a:effectLst>
              <a:latin typeface="Avenir Book" charset="0"/>
              <a:ea typeface="Avenir Book" charset="0"/>
              <a:cs typeface="Avenir Book" charset="0"/>
            </a:endParaRPr>
          </a:p>
          <a:p>
            <a:pPr marL="411480" indent="-411480">
              <a:spcAft>
                <a:spcPts val="720"/>
              </a:spcAft>
              <a:buFont typeface="Arial" charset="0"/>
              <a:buChar char="•"/>
            </a:pPr>
            <a:endParaRPr lang="en-US" sz="1920" dirty="0">
              <a:effectLst>
                <a:outerShdw dir="2700000" algn="tl">
                  <a:srgbClr val="000000">
                    <a:alpha val="43137"/>
                  </a:srgbClr>
                </a:outerShdw>
              </a:effectLst>
              <a:latin typeface="Avenir Book" charset="0"/>
              <a:ea typeface="Avenir Book" charset="0"/>
              <a:cs typeface="Avenir Book" charset="0"/>
            </a:endParaRPr>
          </a:p>
        </p:txBody>
      </p:sp>
      <p:sp>
        <p:nvSpPr>
          <p:cNvPr id="251" name="Rounded Rectangle 250">
            <a:extLst>
              <a:ext uri="{FF2B5EF4-FFF2-40B4-BE49-F238E27FC236}">
                <a16:creationId xmlns:a16="http://schemas.microsoft.com/office/drawing/2014/main" id="{89A92700-F333-5B48-BB8C-4CBF39575D97}"/>
              </a:ext>
            </a:extLst>
          </p:cNvPr>
          <p:cNvSpPr/>
          <p:nvPr/>
        </p:nvSpPr>
        <p:spPr bwMode="auto">
          <a:xfrm>
            <a:off x="23463309" y="16142419"/>
            <a:ext cx="8785950" cy="689893"/>
          </a:xfrm>
          <a:prstGeom prst="roundRect">
            <a:avLst/>
          </a:prstGeom>
          <a:solidFill>
            <a:srgbClr val="441F3D"/>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algn="ctr">
              <a:defRPr/>
            </a:pPr>
            <a:endParaRPr lang="en-US" altLang="en-US" sz="3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a:p>
            <a:pPr algn="ctr">
              <a:defRPr/>
            </a:pPr>
            <a:r>
              <a:rPr lang="en-US" altLang="en-US" sz="288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rPr>
              <a:t>Future Work</a:t>
            </a:r>
          </a:p>
          <a:p>
            <a:pPr algn="ctr">
              <a:defRPr/>
            </a:pPr>
            <a:endParaRPr lang="en-US" altLang="en-US" sz="21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endParaRPr>
          </a:p>
        </p:txBody>
      </p:sp>
      <p:sp>
        <p:nvSpPr>
          <p:cNvPr id="253" name="Rounded Rectangle 252">
            <a:extLst>
              <a:ext uri="{FF2B5EF4-FFF2-40B4-BE49-F238E27FC236}">
                <a16:creationId xmlns:a16="http://schemas.microsoft.com/office/drawing/2014/main" id="{A388FFE8-0459-B842-94B4-8FDBFAC32537}"/>
              </a:ext>
            </a:extLst>
          </p:cNvPr>
          <p:cNvSpPr/>
          <p:nvPr/>
        </p:nvSpPr>
        <p:spPr bwMode="auto">
          <a:xfrm>
            <a:off x="14070182" y="19597592"/>
            <a:ext cx="9036844" cy="1970981"/>
          </a:xfrm>
          <a:prstGeom prst="roundRect">
            <a:avLst>
              <a:gd name="adj" fmla="val 7969"/>
            </a:avLst>
          </a:prstGeom>
          <a:solidFill>
            <a:schemeClr val="bg2">
              <a:lumMod val="20000"/>
              <a:lumOff val="80000"/>
            </a:schemeClr>
          </a:solidFill>
          <a:ln w="28575" cap="flat" cmpd="sng" algn="ctr">
            <a:noFill/>
            <a:prstDash val="solid"/>
            <a:round/>
            <a:headEnd type="none" w="med" len="med"/>
            <a:tailEnd type="none" w="med" len="med"/>
          </a:ln>
          <a:effectLst/>
        </p:spPr>
        <p:txBody>
          <a:bodyPr vert="horz" wrap="square" lIns="109728" tIns="54864" rIns="109728" bIns="54864" numCol="1" rtlCol="0" anchor="t" anchorCtr="0" compatLnSpc="1">
            <a:prstTxWarp prst="textNoShape">
              <a:avLst/>
            </a:prstTxWarp>
          </a:bodyPr>
          <a:lstStyle/>
          <a:p>
            <a:pPr algn="ctr">
              <a:spcAft>
                <a:spcPts val="0"/>
              </a:spcAft>
            </a:pPr>
            <a:endParaRPr lang="en-US" sz="720" dirty="0">
              <a:effectLst>
                <a:outerShdw dir="2700000" algn="tl">
                  <a:srgbClr val="000000">
                    <a:alpha val="43137"/>
                  </a:srgbClr>
                </a:outerShdw>
              </a:effectLst>
              <a:latin typeface="Avenir Medium" charset="0"/>
              <a:ea typeface="Avenir Medium" charset="0"/>
              <a:cs typeface="Avenir Medium" charset="0"/>
            </a:endParaRPr>
          </a:p>
          <a:p>
            <a:pPr marL="411480" indent="-411480">
              <a:spcAft>
                <a:spcPts val="0"/>
              </a:spcAft>
              <a:buFont typeface="Arial" panose="020B0604020202020204" pitchFamily="34" charset="0"/>
              <a:buChar char="•"/>
            </a:pPr>
            <a:r>
              <a:rPr lang="en-US" sz="2160" dirty="0">
                <a:effectLst>
                  <a:outerShdw dir="2700000" algn="tl">
                    <a:srgbClr val="000000">
                      <a:alpha val="43137"/>
                    </a:srgbClr>
                  </a:outerShdw>
                </a:effectLst>
                <a:latin typeface="Avenir Book" charset="0"/>
                <a:ea typeface="Avenir Book" charset="0"/>
                <a:cs typeface="Avenir Book" charset="0"/>
              </a:rPr>
              <a:t>A grid search was used to tune hyperparameters (i.e., initial learning rate, learning rate decay, dropout rate, batch size, and weight initializations) for all networks. Early stopping, batch normalization, and regularization were included to reduce variance.</a:t>
            </a:r>
          </a:p>
          <a:p>
            <a:pPr marL="411480" indent="-411480">
              <a:spcAft>
                <a:spcPts val="0"/>
              </a:spcAft>
              <a:buFont typeface="Arial" panose="020B0604020202020204" pitchFamily="34" charset="0"/>
              <a:buChar char="•"/>
            </a:pPr>
            <a:r>
              <a:rPr lang="en-US" sz="2160" dirty="0">
                <a:effectLst>
                  <a:outerShdw dir="2700000" algn="tl">
                    <a:srgbClr val="000000">
                      <a:alpha val="43137"/>
                    </a:srgbClr>
                  </a:outerShdw>
                </a:effectLst>
                <a:latin typeface="Avenir Book" charset="0"/>
                <a:ea typeface="Avenir Book" charset="0"/>
                <a:cs typeface="Avenir Book" charset="0"/>
              </a:rPr>
              <a:t>We used SGD with momentum to optimize the objective function. </a:t>
            </a:r>
          </a:p>
          <a:p>
            <a:pPr>
              <a:spcAft>
                <a:spcPts val="0"/>
              </a:spcAft>
            </a:pPr>
            <a:endParaRPr lang="en-US" sz="720" dirty="0">
              <a:effectLst>
                <a:outerShdw dir="2700000" algn="tl">
                  <a:srgbClr val="000000">
                    <a:alpha val="43137"/>
                  </a:srgbClr>
                </a:outerShdw>
              </a:effectLst>
              <a:latin typeface="Avenir Book" charset="0"/>
              <a:ea typeface="Avenir Book" charset="0"/>
              <a:cs typeface="Avenir Book" charset="0"/>
            </a:endParaRPr>
          </a:p>
        </p:txBody>
      </p:sp>
      <p:sp>
        <p:nvSpPr>
          <p:cNvPr id="254" name="Rounded Rectangle 253">
            <a:extLst>
              <a:ext uri="{FF2B5EF4-FFF2-40B4-BE49-F238E27FC236}">
                <a16:creationId xmlns:a16="http://schemas.microsoft.com/office/drawing/2014/main" id="{3C9C6252-BD65-BB4F-A7D4-E618A985DD1B}"/>
              </a:ext>
            </a:extLst>
          </p:cNvPr>
          <p:cNvSpPr/>
          <p:nvPr/>
        </p:nvSpPr>
        <p:spPr bwMode="auto">
          <a:xfrm>
            <a:off x="14070181" y="18825904"/>
            <a:ext cx="5224651" cy="578861"/>
          </a:xfrm>
          <a:prstGeom prst="roundRect">
            <a:avLst>
              <a:gd name="adj" fmla="val 30604"/>
            </a:avLst>
          </a:prstGeom>
          <a:solidFill>
            <a:srgbClr val="64203E">
              <a:alpha val="84314"/>
            </a:srgbClr>
          </a:solidFill>
          <a:ln w="9525" cap="flat" cmpd="sng" algn="ctr">
            <a:noFill/>
            <a:prstDash val="solid"/>
            <a:round/>
            <a:headEnd type="none" w="med" len="med"/>
            <a:tailEnd type="none" w="med" len="med"/>
          </a:ln>
          <a:effectLst/>
        </p:spPr>
        <p:txBody>
          <a:bodyPr rot="0" spcFirstLastPara="0" vertOverflow="overflow" horzOverflow="overflow" vert="horz" wrap="square" lIns="109728" tIns="54864" rIns="109728" bIns="54864" numCol="1" spcCol="0" rtlCol="0" fromWordArt="0" anchor="t" anchorCtr="0" forceAA="0" compatLnSpc="1">
            <a:prstTxWarp prst="textNoShape">
              <a:avLst/>
            </a:prstTxWarp>
            <a:noAutofit/>
          </a:bodyPr>
          <a:lstStyle/>
          <a:p>
            <a:pPr algn="ctr">
              <a:defRPr/>
            </a:pPr>
            <a:r>
              <a:rPr lang="en-US" altLang="en-US" sz="2760" dirty="0">
                <a:solidFill>
                  <a:schemeClr val="bg1"/>
                </a:solidFill>
                <a:effectLst>
                  <a:outerShdw blurRad="50800" dist="76200" dir="2700000" algn="tl" rotWithShape="0">
                    <a:prstClr val="black">
                      <a:alpha val="40000"/>
                    </a:prstClr>
                  </a:outerShdw>
                </a:effectLst>
                <a:latin typeface="Avenir Book" charset="0"/>
                <a:ea typeface="Avenir Book" charset="0"/>
                <a:cs typeface="Avenir Book" charset="0"/>
              </a:rPr>
              <a:t>A Note on Training Models</a:t>
            </a:r>
          </a:p>
        </p:txBody>
      </p:sp>
      <p:pic>
        <p:nvPicPr>
          <p:cNvPr id="3072" name="Picture 3071">
            <a:extLst>
              <a:ext uri="{FF2B5EF4-FFF2-40B4-BE49-F238E27FC236}">
                <a16:creationId xmlns:a16="http://schemas.microsoft.com/office/drawing/2014/main" id="{22542B52-85E6-CB4E-9F01-5D8E1308C828}"/>
              </a:ext>
            </a:extLst>
          </p:cNvPr>
          <p:cNvPicPr>
            <a:picLocks noChangeAspect="1"/>
          </p:cNvPicPr>
          <p:nvPr/>
        </p:nvPicPr>
        <p:blipFill rotWithShape="1">
          <a:blip r:embed="rId11">
            <a:extLst>
              <a:ext uri="{28A0092B-C50C-407E-A947-70E740481C1C}">
                <a14:useLocalDpi xmlns:a14="http://schemas.microsoft.com/office/drawing/2010/main" val="0"/>
              </a:ext>
            </a:extLst>
          </a:blip>
          <a:srcRect l="18465" r="6331"/>
          <a:stretch/>
        </p:blipFill>
        <p:spPr>
          <a:xfrm>
            <a:off x="29680993" y="13348145"/>
            <a:ext cx="2262215" cy="2005390"/>
          </a:xfrm>
          <a:prstGeom prst="rect">
            <a:avLst/>
          </a:prstGeom>
          <a:ln w="28575">
            <a:solidFill>
              <a:srgbClr val="64203E"/>
            </a:solidFill>
          </a:ln>
        </p:spPr>
      </p:pic>
      <p:pic>
        <p:nvPicPr>
          <p:cNvPr id="3074" name="Picture 3073">
            <a:extLst>
              <a:ext uri="{FF2B5EF4-FFF2-40B4-BE49-F238E27FC236}">
                <a16:creationId xmlns:a16="http://schemas.microsoft.com/office/drawing/2014/main" id="{0761D2F2-8479-974D-8CB3-3DE424838EA5}"/>
              </a:ext>
            </a:extLst>
          </p:cNvPr>
          <p:cNvPicPr>
            <a:picLocks noChangeAspect="1"/>
          </p:cNvPicPr>
          <p:nvPr/>
        </p:nvPicPr>
        <p:blipFill rotWithShape="1">
          <a:blip r:embed="rId12">
            <a:extLst>
              <a:ext uri="{28A0092B-C50C-407E-A947-70E740481C1C}">
                <a14:useLocalDpi xmlns:a14="http://schemas.microsoft.com/office/drawing/2010/main" val="0"/>
              </a:ext>
            </a:extLst>
          </a:blip>
          <a:srcRect l="16919" r="5278"/>
          <a:stretch/>
        </p:blipFill>
        <p:spPr>
          <a:xfrm>
            <a:off x="27156564" y="13348145"/>
            <a:ext cx="2287117" cy="2005390"/>
          </a:xfrm>
          <a:prstGeom prst="rect">
            <a:avLst/>
          </a:prstGeom>
          <a:ln w="28575">
            <a:solidFill>
              <a:srgbClr val="64203E"/>
            </a:solidFill>
          </a:ln>
        </p:spPr>
      </p:pic>
      <p:sp>
        <p:nvSpPr>
          <p:cNvPr id="263" name="TextBox 262">
            <a:extLst>
              <a:ext uri="{FF2B5EF4-FFF2-40B4-BE49-F238E27FC236}">
                <a16:creationId xmlns:a16="http://schemas.microsoft.com/office/drawing/2014/main" id="{C9121BC7-FB73-0D49-ACDC-F8A10088BED5}"/>
              </a:ext>
            </a:extLst>
          </p:cNvPr>
          <p:cNvSpPr txBox="1"/>
          <p:nvPr/>
        </p:nvSpPr>
        <p:spPr bwMode="auto">
          <a:xfrm>
            <a:off x="17759870" y="7040880"/>
            <a:ext cx="5374450" cy="1969770"/>
          </a:xfrm>
          <a:prstGeom prst="rect">
            <a:avLst/>
          </a:prstGeom>
          <a:noFill/>
          <a:ln w="19050">
            <a:noFill/>
            <a:miter lim="800000"/>
            <a:headEnd/>
            <a:tailEnd/>
          </a:ln>
        </p:spPr>
        <p:txBody>
          <a:bodyPr wrap="square" lIns="243840" tIns="243840" rIns="243840" bIns="243840" rtlCol="0">
            <a:spAutoFit/>
          </a:bodyPr>
          <a:lstStyle/>
          <a:p>
            <a:pPr marL="411480" indent="-411480">
              <a:spcAft>
                <a:spcPts val="0"/>
              </a:spcAft>
              <a:buFont typeface="Arial" panose="020B0604020202020204" pitchFamily="34" charset="0"/>
              <a:buChar char="•"/>
            </a:pPr>
            <a:r>
              <a:rPr lang="en-US" sz="2400" dirty="0">
                <a:effectLst>
                  <a:outerShdw dir="2700000" algn="tl">
                    <a:srgbClr val="000000">
                      <a:alpha val="43137"/>
                    </a:srgbClr>
                  </a:outerShdw>
                </a:effectLst>
                <a:latin typeface="Avenir Book" charset="0"/>
                <a:ea typeface="Avenir Book" charset="0"/>
                <a:cs typeface="Avenir Book" charset="0"/>
              </a:rPr>
              <a:t>Here, we used transfer learning approaches for classification. We finetuned pretrained ResNet-18 and ResNet-50 models.</a:t>
            </a:r>
            <a:endParaRPr lang="en-US" sz="1920" dirty="0">
              <a:effectLst>
                <a:outerShdw dir="2700000" algn="tl">
                  <a:srgbClr val="000000">
                    <a:alpha val="43137"/>
                  </a:srgbClr>
                </a:outerShdw>
              </a:effectLst>
              <a:latin typeface="Avenir Book" charset="0"/>
              <a:ea typeface="Avenir Book" charset="0"/>
              <a:cs typeface="Avenir Book" charset="0"/>
            </a:endParaRPr>
          </a:p>
        </p:txBody>
      </p:sp>
      <p:pic>
        <p:nvPicPr>
          <p:cNvPr id="3079" name="Picture 3078">
            <a:extLst>
              <a:ext uri="{FF2B5EF4-FFF2-40B4-BE49-F238E27FC236}">
                <a16:creationId xmlns:a16="http://schemas.microsoft.com/office/drawing/2014/main" id="{E1714EAC-62CE-3244-8FC2-2BBCFC6D4B6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3774401" y="13348145"/>
            <a:ext cx="3144851" cy="1996828"/>
          </a:xfrm>
          <a:prstGeom prst="rect">
            <a:avLst/>
          </a:prstGeom>
          <a:ln w="28575">
            <a:solidFill>
              <a:srgbClr val="64203E"/>
            </a:solidFill>
          </a:ln>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outerShdw blurRad="38100" dist="38100" dir="2700000" algn="tl">
                <a:srgbClr val="000000">
                  <a:alpha val="43137"/>
                </a:srgbClr>
              </a:outerShdw>
            </a:effectLst>
            <a:latin typeface="Times New Roman"/>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outerShdw blurRad="38100" dist="38100" dir="2700000" algn="tl">
                <a:srgbClr val="000000">
                  <a:alpha val="43137"/>
                </a:srgbClr>
              </a:outerShdw>
            </a:effectLst>
            <a:latin typeface="Times New Roman"/>
          </a:defRPr>
        </a:defPPr>
      </a:lstStyle>
    </a:lnDef>
    <a:txDef>
      <a:spPr bwMode="auto">
        <a:solidFill>
          <a:schemeClr val="bg1"/>
        </a:solidFill>
        <a:ln w="19050">
          <a:solidFill>
            <a:srgbClr val="990000"/>
          </a:solidFill>
          <a:miter lim="800000"/>
          <a:headEnd/>
          <a:tailEnd/>
        </a:ln>
      </a:spPr>
      <a:bodyPr lIns="203200" tIns="203200" rIns="203200" bIns="203200">
        <a:spAutoFit/>
      </a:bodyPr>
      <a:lstStyle>
        <a:defPPr algn="just">
          <a:defRPr sz="1667" dirty="0">
            <a:latin typeface="DIN Alternate Bold"/>
            <a:cs typeface="Arial" panose="020B0604020202020204" pitchFamily="34" charset="0"/>
          </a:defRPr>
        </a:defPPr>
      </a:lstStyle>
    </a:tx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38340</TotalTime>
  <Words>822</Words>
  <Application>Microsoft Macintosh PowerPoint</Application>
  <PresentationFormat>Custom</PresentationFormat>
  <Paragraphs>191</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Avenir Black</vt:lpstr>
      <vt:lpstr>Avenir Book</vt:lpstr>
      <vt:lpstr>Avenir Medium</vt:lpstr>
      <vt:lpstr>Avenir Roman</vt:lpstr>
      <vt:lpstr>DIN Alternate Bold</vt:lpstr>
      <vt:lpstr>Times New Roman</vt:lpstr>
      <vt:lpstr>Default Design</vt:lpstr>
      <vt:lpstr>PowerPoint Presentation</vt:lpstr>
    </vt:vector>
  </TitlesOfParts>
  <Company>Biotech Productions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48x36  poster template</dc:title>
  <dc:creator>Kim Payne</dc:creator>
  <dc:description>Call if we can help   650-369-4541_x000d_
_x000d_
(c) Biotech Productions 2007</dc:description>
  <cp:lastModifiedBy>Swetha Revanur</cp:lastModifiedBy>
  <cp:revision>1149</cp:revision>
  <cp:lastPrinted>2018-12-11T02:18:32Z</cp:lastPrinted>
  <dcterms:created xsi:type="dcterms:W3CDTF">2000-02-09T15:01:13Z</dcterms:created>
  <dcterms:modified xsi:type="dcterms:W3CDTF">2018-12-11T02:22:30Z</dcterms:modified>
</cp:coreProperties>
</file>